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8818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402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5196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0977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40012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620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946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9252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0291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5880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2405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D2BDE-3215-4DBF-B183-50CEDF7D6CB3}" type="datetimeFigureOut">
              <a:rPr lang="hu-HU" smtClean="0"/>
              <a:t>2018. 02. 19.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AFDB0-A7B6-4E5C-A717-D05A13295FD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8914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37896" y="302064"/>
            <a:ext cx="10607565" cy="3849523"/>
          </a:xfrm>
        </p:spPr>
        <p:txBody>
          <a:bodyPr>
            <a:norm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  <a:latin typeface="Freestyle Script" panose="030804020302050B0404" pitchFamily="66" charset="0"/>
              </a:rPr>
              <a:t>Iskolánk alapításának 30. évfordulója alkalmából a diákönkormányzat</a:t>
            </a:r>
            <a:br>
              <a:rPr lang="hu-HU" dirty="0" smtClean="0">
                <a:solidFill>
                  <a:schemeClr val="bg1"/>
                </a:solidFill>
                <a:latin typeface="Freestyle Script" panose="030804020302050B0404" pitchFamily="66" charset="0"/>
              </a:rPr>
            </a:br>
            <a:r>
              <a:rPr lang="hu-HU" dirty="0" smtClean="0">
                <a:solidFill>
                  <a:schemeClr val="bg1"/>
                </a:solidFill>
              </a:rPr>
              <a:t/>
            </a:r>
            <a:br>
              <a:rPr lang="hu-HU" dirty="0" smtClean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	</a:t>
            </a:r>
            <a:r>
              <a:rPr lang="hu-HU" dirty="0" err="1" smtClean="0">
                <a:solidFill>
                  <a:schemeClr val="bg1"/>
                </a:solidFill>
                <a:latin typeface="Goudy Stout" panose="0202090407030B020401" pitchFamily="18" charset="0"/>
              </a:rPr>
              <a:t>sütiversenyt</a:t>
            </a:r>
            <a:r>
              <a:rPr lang="hu-HU" dirty="0" smtClean="0">
                <a:solidFill>
                  <a:schemeClr val="bg1"/>
                </a:solidFill>
                <a:latin typeface="Goudy Stout" panose="0202090407030B020401" pitchFamily="18" charset="0"/>
              </a:rPr>
              <a:t> </a:t>
            </a:r>
            <a:br>
              <a:rPr lang="hu-HU" dirty="0" smtClean="0">
                <a:solidFill>
                  <a:schemeClr val="bg1"/>
                </a:solidFill>
                <a:latin typeface="Goudy Stout" panose="0202090407030B020401" pitchFamily="18" charset="0"/>
              </a:rPr>
            </a:br>
            <a:r>
              <a:rPr lang="hu-HU" dirty="0" smtClean="0">
                <a:solidFill>
                  <a:schemeClr val="bg1"/>
                </a:solidFill>
              </a:rPr>
              <a:t/>
            </a:r>
            <a:br>
              <a:rPr lang="hu-HU" dirty="0" smtClean="0">
                <a:solidFill>
                  <a:schemeClr val="bg1"/>
                </a:solidFill>
              </a:rPr>
            </a:br>
            <a:r>
              <a:rPr lang="hu-HU" dirty="0" smtClean="0">
                <a:solidFill>
                  <a:schemeClr val="bg1"/>
                </a:solidFill>
                <a:latin typeface="Freestyle Script" panose="030804020302050B0404" pitchFamily="66" charset="0"/>
              </a:rPr>
              <a:t>hirdetett</a:t>
            </a:r>
            <a:endParaRPr lang="hu-HU" dirty="0">
              <a:solidFill>
                <a:schemeClr val="bg1"/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40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75138" y="107939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hu-HU" dirty="0" smtClean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 smtClean="0">
              <a:latin typeface="Lucida Handwriting" panose="03010101010101010101" pitchFamily="66" charset="0"/>
            </a:endParaRPr>
          </a:p>
          <a:p>
            <a:pPr marL="0" indent="0" algn="ctr">
              <a:buNone/>
            </a:pPr>
            <a:endParaRPr lang="hu-HU" dirty="0">
              <a:latin typeface="Lucida Handwriting" panose="03010101010101010101" pitchFamily="66" charset="0"/>
            </a:endParaRPr>
          </a:p>
          <a:p>
            <a:pPr marL="0" indent="0" algn="ctr">
              <a:buNone/>
            </a:pPr>
            <a:endParaRPr lang="hu-HU" dirty="0" smtClean="0">
              <a:latin typeface="Lucida Handwriting" panose="03010101010101010101" pitchFamily="66" charset="0"/>
            </a:endParaRPr>
          </a:p>
          <a:p>
            <a:pPr marL="0" indent="0" algn="ctr">
              <a:buNone/>
            </a:pPr>
            <a:endParaRPr lang="hu-HU" dirty="0">
              <a:latin typeface="Lucida Handwriting" panose="03010101010101010101" pitchFamily="66" charset="0"/>
            </a:endParaRPr>
          </a:p>
          <a:p>
            <a:pPr marL="0" indent="0" algn="ctr">
              <a:buNone/>
            </a:pPr>
            <a:r>
              <a:rPr lang="hu-HU" dirty="0" smtClean="0">
                <a:latin typeface="Lucida Handwriting" panose="03010101010101010101" pitchFamily="66" charset="0"/>
              </a:rPr>
              <a:t>A következő alkotások érkeztek:</a:t>
            </a:r>
          </a:p>
          <a:p>
            <a:pPr marL="0" indent="0" algn="ctr">
              <a:buNone/>
            </a:pPr>
            <a:endParaRPr lang="hu-HU" dirty="0">
              <a:latin typeface="Lucida Handwriting" panose="03010101010101010101" pitchFamily="66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666" y="842993"/>
            <a:ext cx="2842543" cy="283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01566" y="2414642"/>
            <a:ext cx="4049110" cy="1325563"/>
          </a:xfrm>
        </p:spPr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5.b osztály</a:t>
            </a:r>
            <a:endParaRPr lang="hu-HU" dirty="0">
              <a:latin typeface="Lucida Handwriting" panose="03010101010101010101" pitchFamily="66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70786" y="491632"/>
            <a:ext cx="5896302" cy="5896302"/>
          </a:xfrm>
        </p:spPr>
      </p:pic>
    </p:spTree>
    <p:extLst>
      <p:ext uri="{BB962C8B-B14F-4D97-AF65-F5344CB8AC3E}">
        <p14:creationId xmlns:p14="http://schemas.microsoft.com/office/powerpoint/2010/main" val="56669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1772" y="2330560"/>
            <a:ext cx="4038600" cy="1325563"/>
          </a:xfrm>
        </p:spPr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5.c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61638" y="1311981"/>
            <a:ext cx="5749979" cy="4312484"/>
          </a:xfrm>
        </p:spPr>
      </p:pic>
    </p:spTree>
    <p:extLst>
      <p:ext uri="{BB962C8B-B14F-4D97-AF65-F5344CB8AC3E}">
        <p14:creationId xmlns:p14="http://schemas.microsoft.com/office/powerpoint/2010/main" val="209861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06670" y="2467193"/>
            <a:ext cx="4070130" cy="1253469"/>
          </a:xfrm>
        </p:spPr>
        <p:txBody>
          <a:bodyPr/>
          <a:lstStyle/>
          <a:p>
            <a:r>
              <a:rPr lang="hu-HU" dirty="0">
                <a:latin typeface="Lucida Handwriting" panose="03010101010101010101" pitchFamily="66" charset="0"/>
              </a:rPr>
              <a:t>6</a:t>
            </a:r>
            <a:r>
              <a:rPr lang="hu-HU" dirty="0" smtClean="0">
                <a:latin typeface="Lucida Handwriting" panose="03010101010101010101" pitchFamily="66" charset="0"/>
              </a:rPr>
              <a:t>.b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73838" y="774590"/>
            <a:ext cx="5405493" cy="5405493"/>
          </a:xfrm>
        </p:spPr>
      </p:pic>
    </p:spTree>
    <p:extLst>
      <p:ext uri="{BB962C8B-B14F-4D97-AF65-F5344CB8AC3E}">
        <p14:creationId xmlns:p14="http://schemas.microsoft.com/office/powerpoint/2010/main" val="100606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5941" y="555904"/>
            <a:ext cx="3691759" cy="1295509"/>
          </a:xfrm>
        </p:spPr>
        <p:txBody>
          <a:bodyPr/>
          <a:lstStyle/>
          <a:p>
            <a:r>
              <a:rPr lang="hu-HU" dirty="0" smtClean="0">
                <a:latin typeface="Lucida Handwriting" panose="03010101010101010101" pitchFamily="66" charset="0"/>
              </a:rPr>
              <a:t>6.c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248" y="1203659"/>
            <a:ext cx="4677104" cy="4679015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03" y="2228193"/>
            <a:ext cx="4356414" cy="326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07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111663" y="1327659"/>
            <a:ext cx="3712779" cy="1242958"/>
          </a:xfrm>
        </p:spPr>
        <p:txBody>
          <a:bodyPr/>
          <a:lstStyle/>
          <a:p>
            <a:r>
              <a:rPr lang="hu-HU" dirty="0" smtClean="0">
                <a:latin typeface="Lucida Handwriting" panose="03010101010101010101" pitchFamily="66" charset="0"/>
              </a:rPr>
              <a:t>6.d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7" y="112209"/>
            <a:ext cx="3053021" cy="3054031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80" y="3794238"/>
            <a:ext cx="3044567" cy="267851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292" y="3794238"/>
            <a:ext cx="2677625" cy="267851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79524" y="302172"/>
            <a:ext cx="2745828" cy="2745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5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16876" y="2477705"/>
            <a:ext cx="3944007" cy="1211427"/>
          </a:xfrm>
        </p:spPr>
        <p:txBody>
          <a:bodyPr/>
          <a:lstStyle/>
          <a:p>
            <a:r>
              <a:rPr lang="hu-HU" dirty="0" smtClean="0">
                <a:latin typeface="Lucida Handwriting" panose="03010101010101010101" pitchFamily="66" charset="0"/>
              </a:rPr>
              <a:t>7.a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90198" y="813183"/>
            <a:ext cx="5072610" cy="5072610"/>
          </a:xfrm>
        </p:spPr>
      </p:pic>
    </p:spTree>
    <p:extLst>
      <p:ext uri="{BB962C8B-B14F-4D97-AF65-F5344CB8AC3E}">
        <p14:creationId xmlns:p14="http://schemas.microsoft.com/office/powerpoint/2010/main" val="329894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48104" y="2456684"/>
            <a:ext cx="4017579" cy="1242958"/>
          </a:xfrm>
        </p:spPr>
        <p:txBody>
          <a:bodyPr/>
          <a:lstStyle/>
          <a:p>
            <a:r>
              <a:rPr lang="hu-HU" dirty="0">
                <a:latin typeface="Lucida Handwriting" panose="03010101010101010101" pitchFamily="66" charset="0"/>
              </a:rPr>
              <a:t>7</a:t>
            </a:r>
            <a:r>
              <a:rPr lang="hu-HU" dirty="0" smtClean="0">
                <a:latin typeface="Lucida Handwriting" panose="03010101010101010101" pitchFamily="66" charset="0"/>
              </a:rPr>
              <a:t>.b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498" y="567434"/>
            <a:ext cx="4813220" cy="5599019"/>
          </a:xfrm>
        </p:spPr>
      </p:pic>
    </p:spTree>
    <p:extLst>
      <p:ext uri="{BB962C8B-B14F-4D97-AF65-F5344CB8AC3E}">
        <p14:creationId xmlns:p14="http://schemas.microsoft.com/office/powerpoint/2010/main" val="28924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06062" y="2708933"/>
            <a:ext cx="3849414" cy="1116834"/>
          </a:xfrm>
        </p:spPr>
        <p:txBody>
          <a:bodyPr/>
          <a:lstStyle/>
          <a:p>
            <a:r>
              <a:rPr lang="hu-HU" dirty="0">
                <a:latin typeface="Lucida Handwriting" panose="03010101010101010101" pitchFamily="66" charset="0"/>
              </a:rPr>
              <a:t>8</a:t>
            </a:r>
            <a:r>
              <a:rPr lang="hu-HU" dirty="0" smtClean="0">
                <a:latin typeface="Lucida Handwriting" panose="03010101010101010101" pitchFamily="66" charset="0"/>
              </a:rPr>
              <a:t>.b osztály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34863" y="1203373"/>
            <a:ext cx="5806035" cy="4354525"/>
          </a:xfrm>
        </p:spPr>
      </p:pic>
    </p:spTree>
    <p:extLst>
      <p:ext uri="{BB962C8B-B14F-4D97-AF65-F5344CB8AC3E}">
        <p14:creationId xmlns:p14="http://schemas.microsoft.com/office/powerpoint/2010/main" val="377699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sz="3200" dirty="0" smtClean="0">
                <a:latin typeface="Lucida Handwriting" panose="03010101010101010101" pitchFamily="66" charset="0"/>
              </a:rPr>
              <a:t>Különdíjban </a:t>
            </a:r>
            <a:r>
              <a:rPr lang="hu-HU" sz="3200" dirty="0" err="1" smtClean="0">
                <a:latin typeface="Lucida Handwriting" panose="03010101010101010101" pitchFamily="66" charset="0"/>
              </a:rPr>
              <a:t>részeszült</a:t>
            </a:r>
            <a:r>
              <a:rPr lang="hu-HU" sz="3200" dirty="0" smtClean="0">
                <a:latin typeface="Lucida Handwriting" panose="03010101010101010101" pitchFamily="66" charset="0"/>
              </a:rPr>
              <a:t> a 6.b osztály tortája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9538" y="1825625"/>
            <a:ext cx="4352925" cy="4352925"/>
          </a:xfrm>
        </p:spPr>
      </p:pic>
    </p:spTree>
    <p:extLst>
      <p:ext uri="{BB962C8B-B14F-4D97-AF65-F5344CB8AC3E}">
        <p14:creationId xmlns:p14="http://schemas.microsoft.com/office/powerpoint/2010/main" val="314288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600" dirty="0" smtClean="0">
                <a:latin typeface="Lucida Handwriting" panose="03010101010101010101" pitchFamily="66" charset="0"/>
              </a:rPr>
              <a:t> III. helyezést ért el a 6.c </a:t>
            </a:r>
            <a:r>
              <a:rPr lang="hu-HU" sz="3600" dirty="0" smtClean="0">
                <a:latin typeface="Lucida Handwriting" panose="03010101010101010101" pitchFamily="66" charset="0"/>
              </a:rPr>
              <a:t>osztály tortája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219" y="1825625"/>
            <a:ext cx="4349561" cy="4351338"/>
          </a:xfrm>
        </p:spPr>
      </p:pic>
    </p:spTree>
    <p:extLst>
      <p:ext uri="{BB962C8B-B14F-4D97-AF65-F5344CB8AC3E}">
        <p14:creationId xmlns:p14="http://schemas.microsoft.com/office/powerpoint/2010/main" val="37521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A 6.c osztály répatortája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051034" y="1951749"/>
            <a:ext cx="4916213" cy="396557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hu-HU" b="1" dirty="0" smtClean="0">
                <a:latin typeface="Garamond" panose="02020404030301010803" pitchFamily="18" charset="0"/>
              </a:rPr>
              <a:t>Hozzávalók a tésztához: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30 dkg rétesliszt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3 tojás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30 dkg reszelt sárgarépa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1,5 dl napraforgó olaj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25 dkg porcukor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csomag vaníliás cukor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>
                <a:latin typeface="Garamond" panose="02020404030301010803" pitchFamily="18" charset="0"/>
              </a:rPr>
              <a:t>f</a:t>
            </a:r>
            <a:r>
              <a:rPr lang="hu-HU" dirty="0" smtClean="0">
                <a:latin typeface="Garamond" panose="02020404030301010803" pitchFamily="18" charset="0"/>
              </a:rPr>
              <a:t>ahéj – ízlés szerint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csomag sütőpor</a:t>
            </a:r>
          </a:p>
          <a:p>
            <a:pPr lvl="1"/>
            <a:endParaRPr lang="hu-HU" dirty="0"/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6897413" y="1951749"/>
            <a:ext cx="4275083" cy="33859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hu-HU" sz="2600" b="1" dirty="0" smtClean="0">
                <a:latin typeface="Garamond" panose="02020404030301010803" pitchFamily="18" charset="0"/>
              </a:rPr>
              <a:t>Hozzávalók a mázhoz:</a:t>
            </a:r>
          </a:p>
          <a:p>
            <a:pPr lvl="1">
              <a:lnSpc>
                <a:spcPct val="150000"/>
              </a:lnSpc>
            </a:pPr>
            <a:r>
              <a:rPr lang="hu-HU" sz="2200" dirty="0">
                <a:latin typeface="Garamond" panose="02020404030301010803" pitchFamily="18" charset="0"/>
              </a:rPr>
              <a:t>1</a:t>
            </a:r>
            <a:r>
              <a:rPr lang="hu-HU" sz="2200" dirty="0" smtClean="0">
                <a:latin typeface="Garamond" panose="02020404030301010803" pitchFamily="18" charset="0"/>
              </a:rPr>
              <a:t>0 dkg porcukor</a:t>
            </a:r>
          </a:p>
          <a:p>
            <a:pPr lvl="1">
              <a:lnSpc>
                <a:spcPct val="150000"/>
              </a:lnSpc>
            </a:pPr>
            <a:r>
              <a:rPr lang="hu-HU" sz="2200" dirty="0" smtClean="0">
                <a:latin typeface="Garamond" panose="02020404030301010803" pitchFamily="18" charset="0"/>
              </a:rPr>
              <a:t>2 evőkanál vaj</a:t>
            </a:r>
          </a:p>
          <a:p>
            <a:pPr lvl="1">
              <a:lnSpc>
                <a:spcPct val="150000"/>
              </a:lnSpc>
            </a:pPr>
            <a:r>
              <a:rPr lang="hu-HU" sz="2200" dirty="0" smtClean="0">
                <a:latin typeface="Garamond" panose="02020404030301010803" pitchFamily="18" charset="0"/>
              </a:rPr>
              <a:t>1 tojásfehérje</a:t>
            </a:r>
          </a:p>
          <a:p>
            <a:pPr lvl="1">
              <a:lnSpc>
                <a:spcPct val="150000"/>
              </a:lnSpc>
            </a:pPr>
            <a:r>
              <a:rPr lang="hu-HU" sz="2200" dirty="0" smtClean="0">
                <a:latin typeface="Garamond" panose="02020404030301010803" pitchFamily="18" charset="0"/>
              </a:rPr>
              <a:t>1 teáskanál citromlé</a:t>
            </a:r>
          </a:p>
          <a:p>
            <a:pPr lvl="1"/>
            <a:endParaRPr lang="hu-HU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5967248" y="3605048"/>
            <a:ext cx="5751786" cy="3965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9755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A 6.c osztály répatortája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>
                <a:latin typeface="Garamond" panose="02020404030301010803" pitchFamily="18" charset="0"/>
              </a:rPr>
              <a:t>A cukrot kikavarjuk a tojás sárgákkal és az olajjal.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Hozzáadjuk az apróra reszelt sárgarépát, a vaníliás cukrot és a sütőporos lisztet. Alaposan összekeverjük.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Kis fahéjjal vagy citromhéjjal ízesítjük.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A tojásfehérjékből habot verünk. Óvatosan a masszához forgatjuk.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Sütőpapírral bélelt tortaformába simítjuk, és előmelegített sütőben sütjük.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A máz hozzávalóit kb. méz sűrűségűre kavarjuk, és a kihűlt tortát bevonjuk vele. Díszítésnek használhatunk marcipánrépát.</a:t>
            </a:r>
            <a:endParaRPr lang="hu-HU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1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 </a:t>
            </a:r>
            <a:r>
              <a:rPr lang="hu-HU" sz="3600" dirty="0" smtClean="0">
                <a:latin typeface="Lucida Handwriting" panose="03010101010101010101" pitchFamily="66" charset="0"/>
              </a:rPr>
              <a:t>II. helyezést ért el a 7.b osztály tortája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677" y="1825625"/>
            <a:ext cx="3740646" cy="4351338"/>
          </a:xfrm>
        </p:spPr>
      </p:pic>
    </p:spTree>
    <p:extLst>
      <p:ext uri="{BB962C8B-B14F-4D97-AF65-F5344CB8AC3E}">
        <p14:creationId xmlns:p14="http://schemas.microsoft.com/office/powerpoint/2010/main" val="147118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latin typeface="Lucida Handwriting" panose="03010101010101010101" pitchFamily="66" charset="0"/>
              </a:rPr>
              <a:t>A </a:t>
            </a:r>
            <a:r>
              <a:rPr lang="hu-HU" dirty="0" smtClean="0">
                <a:latin typeface="Lucida Handwriting" panose="03010101010101010101" pitchFamily="66" charset="0"/>
              </a:rPr>
              <a:t>7.b </a:t>
            </a:r>
            <a:r>
              <a:rPr lang="hu-HU" dirty="0">
                <a:latin typeface="Lucida Handwriting" panose="03010101010101010101" pitchFamily="66" charset="0"/>
              </a:rPr>
              <a:t>osztály </a:t>
            </a:r>
            <a:r>
              <a:rPr lang="hu-HU" dirty="0" smtClean="0">
                <a:latin typeface="Lucida Handwriting" panose="03010101010101010101" pitchFamily="66" charset="0"/>
              </a:rPr>
              <a:t>tortája</a:t>
            </a:r>
            <a:endParaRPr lang="hu-HU" dirty="0"/>
          </a:p>
        </p:txBody>
      </p:sp>
      <p:sp>
        <p:nvSpPr>
          <p:cNvPr id="4" name="Tartalom helye 2"/>
          <p:cNvSpPr>
            <a:spLocks noGrp="1"/>
          </p:cNvSpPr>
          <p:nvPr>
            <p:ph idx="1"/>
          </p:nvPr>
        </p:nvSpPr>
        <p:spPr>
          <a:xfrm>
            <a:off x="536448" y="1473263"/>
            <a:ext cx="4657344" cy="4351338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hu-HU" b="1" dirty="0" smtClean="0">
                <a:latin typeface="Garamond" panose="02020404030301010803" pitchFamily="18" charset="0"/>
              </a:rPr>
              <a:t>Hozzávalók a </a:t>
            </a:r>
            <a:r>
              <a:rPr lang="hu-HU" b="1" dirty="0" smtClean="0">
                <a:latin typeface="Garamond" panose="02020404030301010803" pitchFamily="18" charset="0"/>
              </a:rPr>
              <a:t>piskótához</a:t>
            </a:r>
            <a:r>
              <a:rPr lang="hu-HU" b="1" dirty="0" smtClean="0">
                <a:latin typeface="Garamond" panose="02020404030301010803" pitchFamily="18" charset="0"/>
              </a:rPr>
              <a:t>:</a:t>
            </a:r>
            <a:endParaRPr lang="hu-HU" b="1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30 dkg </a:t>
            </a:r>
            <a:r>
              <a:rPr lang="hu-HU" dirty="0" smtClean="0">
                <a:latin typeface="Garamond" panose="02020404030301010803" pitchFamily="18" charset="0"/>
              </a:rPr>
              <a:t>liszt</a:t>
            </a:r>
            <a:endParaRPr lang="hu-HU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30 dkg cukor</a:t>
            </a:r>
            <a:endParaRPr lang="hu-HU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6 darab tojás szétválasztva</a:t>
            </a:r>
            <a:endParaRPr lang="hu-HU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csomag sütőpor</a:t>
            </a:r>
            <a:endParaRPr lang="hu-HU" dirty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dl olaj</a:t>
            </a:r>
            <a:endParaRPr lang="hu-HU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</a:t>
            </a:r>
            <a:r>
              <a:rPr lang="hu-HU" dirty="0" smtClean="0">
                <a:latin typeface="Garamond" panose="02020404030301010803" pitchFamily="18" charset="0"/>
              </a:rPr>
              <a:t>dl </a:t>
            </a:r>
            <a:r>
              <a:rPr lang="hu-HU" dirty="0" err="1" smtClean="0">
                <a:latin typeface="Garamond" panose="02020404030301010803" pitchFamily="18" charset="0"/>
              </a:rPr>
              <a:t>melegvíz</a:t>
            </a:r>
            <a:endParaRPr lang="hu-HU" dirty="0" smtClean="0">
              <a:latin typeface="Garamond" panose="02020404030301010803" pitchFamily="18" charset="0"/>
            </a:endParaRP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mokkáskanál szódabikarbóna</a:t>
            </a:r>
            <a:endParaRPr lang="hu-HU" dirty="0" smtClean="0">
              <a:latin typeface="Garamond" panose="02020404030301010803" pitchFamily="18" charset="0"/>
            </a:endParaRPr>
          </a:p>
          <a:p>
            <a:pPr marL="457200" lvl="1" indent="0">
              <a:lnSpc>
                <a:spcPct val="130000"/>
              </a:lnSpc>
              <a:spcBef>
                <a:spcPts val="0"/>
              </a:spcBef>
              <a:buNone/>
            </a:pPr>
            <a:endParaRPr lang="hu-HU" dirty="0" smtClean="0">
              <a:latin typeface="Garamond" panose="02020404030301010803" pitchFamily="18" charset="0"/>
            </a:endParaRPr>
          </a:p>
          <a:p>
            <a:pPr lvl="1"/>
            <a:endParaRPr lang="hu-HU" dirty="0"/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5888210" y="1473263"/>
            <a:ext cx="4916213" cy="3965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hu-HU" b="1" dirty="0" smtClean="0">
                <a:latin typeface="Garamond" panose="02020404030301010803" pitchFamily="18" charset="0"/>
              </a:rPr>
              <a:t>Hozzávalók a krémhez: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Fél liter tej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6 evőkanál liszt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1 evőkanál kakaó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25 dkg porcukor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 smtClean="0">
                <a:latin typeface="Garamond" panose="02020404030301010803" pitchFamily="18" charset="0"/>
              </a:rPr>
              <a:t>25 dkg vaj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hu-HU" dirty="0">
                <a:latin typeface="Garamond" panose="02020404030301010803" pitchFamily="18" charset="0"/>
              </a:rPr>
              <a:t>2</a:t>
            </a:r>
            <a:r>
              <a:rPr lang="hu-HU" dirty="0" smtClean="0">
                <a:latin typeface="Garamond" panose="02020404030301010803" pitchFamily="18" charset="0"/>
              </a:rPr>
              <a:t> csomag vaníliás cukor</a:t>
            </a:r>
          </a:p>
          <a:p>
            <a:pPr lvl="1"/>
            <a:endParaRPr lang="hu-HU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648698" y="5438838"/>
            <a:ext cx="9967486" cy="10671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50000"/>
              </a:lnSpc>
              <a:buNone/>
            </a:pPr>
            <a:r>
              <a:rPr lang="hu-HU" dirty="0" smtClean="0">
                <a:latin typeface="Garamond" panose="02020404030301010803" pitchFamily="18" charset="0"/>
              </a:rPr>
              <a:t>Ha kihűlt, hozzáadjuk a porcukrot, vajat és a vaníliás cukrot, és géppel kikeverjük. Díszítés tetszés szerint.</a:t>
            </a:r>
            <a:endParaRPr lang="hu-HU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54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hu-HU" sz="3600" dirty="0" smtClean="0">
                <a:latin typeface="Lucida Handwriting" panose="03010101010101010101" pitchFamily="66" charset="0"/>
              </a:rPr>
              <a:t>I. helyezést ért el </a:t>
            </a:r>
            <a:br>
              <a:rPr lang="hu-HU" sz="3600" dirty="0" smtClean="0">
                <a:latin typeface="Lucida Handwriting" panose="03010101010101010101" pitchFamily="66" charset="0"/>
              </a:rPr>
            </a:br>
            <a:r>
              <a:rPr lang="hu-HU" sz="3600" dirty="0" smtClean="0">
                <a:latin typeface="Lucida Handwriting" panose="03010101010101010101" pitchFamily="66" charset="0"/>
              </a:rPr>
              <a:t>a 6.d és a 8.b osztály tortája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1361" y="2448910"/>
            <a:ext cx="3226674" cy="3226674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44664" y="2442967"/>
            <a:ext cx="4496027" cy="337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0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3600" dirty="0" smtClean="0">
                <a:latin typeface="Lucida Handwriting" panose="03010101010101010101" pitchFamily="66" charset="0"/>
              </a:rPr>
              <a:t>A 6.d osztály narancsos-túrós tortája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25625"/>
            <a:ext cx="5026572" cy="4196803"/>
          </a:xfrm>
        </p:spPr>
        <p:txBody>
          <a:bodyPr>
            <a:normAutofit lnSpcReduction="10000"/>
          </a:bodyPr>
          <a:lstStyle/>
          <a:p>
            <a:r>
              <a:rPr lang="hu-HU" b="1" dirty="0" smtClean="0">
                <a:latin typeface="Garamond" panose="02020404030301010803" pitchFamily="18" charset="0"/>
              </a:rPr>
              <a:t>Hozzávalók a tortaalaphoz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6 </a:t>
            </a:r>
            <a:r>
              <a:rPr lang="hu-HU" dirty="0">
                <a:latin typeface="Garamond" panose="02020404030301010803" pitchFamily="18" charset="0"/>
              </a:rPr>
              <a:t>db tojás</a:t>
            </a:r>
          </a:p>
          <a:p>
            <a:r>
              <a:rPr lang="hu-HU" dirty="0">
                <a:latin typeface="Garamond" panose="02020404030301010803" pitchFamily="18" charset="0"/>
              </a:rPr>
              <a:t>200 g vaj</a:t>
            </a:r>
          </a:p>
          <a:p>
            <a:r>
              <a:rPr lang="hu-HU" dirty="0">
                <a:latin typeface="Garamond" panose="02020404030301010803" pitchFamily="18" charset="0"/>
              </a:rPr>
              <a:t>100 ml víz</a:t>
            </a:r>
          </a:p>
          <a:p>
            <a:r>
              <a:rPr lang="hu-HU" dirty="0">
                <a:latin typeface="Garamond" panose="02020404030301010803" pitchFamily="18" charset="0"/>
              </a:rPr>
              <a:t>2 db Dr. </a:t>
            </a:r>
            <a:r>
              <a:rPr lang="hu-HU" dirty="0" err="1">
                <a:latin typeface="Garamond" panose="02020404030301010803" pitchFamily="18" charset="0"/>
              </a:rPr>
              <a:t>Oetker</a:t>
            </a:r>
            <a:r>
              <a:rPr lang="hu-HU" dirty="0">
                <a:latin typeface="Garamond" panose="02020404030301010803" pitchFamily="18" charset="0"/>
              </a:rPr>
              <a:t> </a:t>
            </a:r>
            <a:r>
              <a:rPr lang="hu-HU" dirty="0" err="1">
                <a:latin typeface="Garamond" panose="02020404030301010803" pitchFamily="18" charset="0"/>
              </a:rPr>
              <a:t>Brownies</a:t>
            </a:r>
            <a:r>
              <a:rPr lang="hu-HU" dirty="0">
                <a:latin typeface="Garamond" panose="02020404030301010803" pitchFamily="18" charset="0"/>
              </a:rPr>
              <a:t> süteménypor</a:t>
            </a:r>
          </a:p>
          <a:p>
            <a:r>
              <a:rPr lang="hu-HU" dirty="0">
                <a:latin typeface="Garamond" panose="02020404030301010803" pitchFamily="18" charset="0"/>
              </a:rPr>
              <a:t>24 cm átmérőjű tortaforma</a:t>
            </a:r>
          </a:p>
          <a:p>
            <a:r>
              <a:rPr lang="hu-HU" dirty="0">
                <a:latin typeface="Garamond" panose="02020404030301010803" pitchFamily="18" charset="0"/>
              </a:rPr>
              <a:t>A hozzávalók összedolgozása </a:t>
            </a:r>
            <a:r>
              <a:rPr lang="hu-HU" dirty="0" smtClean="0">
                <a:latin typeface="Garamond" panose="02020404030301010803" pitchFamily="18" charset="0"/>
              </a:rPr>
              <a:t/>
            </a:r>
            <a:br>
              <a:rPr lang="hu-HU" dirty="0" smtClean="0">
                <a:latin typeface="Garamond" panose="02020404030301010803" pitchFamily="18" charset="0"/>
              </a:rPr>
            </a:br>
            <a:r>
              <a:rPr lang="hu-HU" dirty="0" smtClean="0">
                <a:latin typeface="Garamond" panose="02020404030301010803" pitchFamily="18" charset="0"/>
              </a:rPr>
              <a:t>után </a:t>
            </a:r>
            <a:r>
              <a:rPr lang="hu-HU" dirty="0">
                <a:latin typeface="Garamond" panose="02020404030301010803" pitchFamily="18" charset="0"/>
              </a:rPr>
              <a:t>sütés 40-45 perc 160 </a:t>
            </a:r>
            <a:r>
              <a:rPr lang="hu-HU" baseline="30000" dirty="0">
                <a:latin typeface="Garamond" panose="02020404030301010803" pitchFamily="18" charset="0"/>
              </a:rPr>
              <a:t>0</a:t>
            </a:r>
            <a:r>
              <a:rPr lang="hu-HU" dirty="0">
                <a:latin typeface="Garamond" panose="02020404030301010803" pitchFamily="18" charset="0"/>
              </a:rPr>
              <a:t>C-on.</a:t>
            </a:r>
          </a:p>
          <a:p>
            <a:endParaRPr lang="hu-HU" dirty="0"/>
          </a:p>
        </p:txBody>
      </p:sp>
      <p:sp>
        <p:nvSpPr>
          <p:cNvPr id="4" name="Tartalom helye 2"/>
          <p:cNvSpPr txBox="1">
            <a:spLocks/>
          </p:cNvSpPr>
          <p:nvPr/>
        </p:nvSpPr>
        <p:spPr>
          <a:xfrm>
            <a:off x="6096000" y="1690688"/>
            <a:ext cx="5423338" cy="48467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b="1" dirty="0">
                <a:latin typeface="Garamond" panose="02020404030301010803" pitchFamily="18" charset="0"/>
              </a:rPr>
              <a:t>Krémhez:</a:t>
            </a:r>
          </a:p>
          <a:p>
            <a:r>
              <a:rPr lang="hu-HU" dirty="0">
                <a:latin typeface="Garamond" panose="02020404030301010803" pitchFamily="18" charset="0"/>
              </a:rPr>
              <a:t>500 g túró</a:t>
            </a:r>
          </a:p>
          <a:p>
            <a:r>
              <a:rPr lang="hu-HU" dirty="0">
                <a:latin typeface="Garamond" panose="02020404030301010803" pitchFamily="18" charset="0"/>
              </a:rPr>
              <a:t>500 g </a:t>
            </a:r>
            <a:r>
              <a:rPr lang="hu-HU" dirty="0" err="1">
                <a:latin typeface="Garamond" panose="02020404030301010803" pitchFamily="18" charset="0"/>
              </a:rPr>
              <a:t>mascarpone</a:t>
            </a:r>
            <a:endParaRPr lang="hu-HU" dirty="0">
              <a:latin typeface="Garamond" panose="02020404030301010803" pitchFamily="18" charset="0"/>
            </a:endParaRPr>
          </a:p>
          <a:p>
            <a:r>
              <a:rPr lang="hu-HU" dirty="0">
                <a:latin typeface="Garamond" panose="02020404030301010803" pitchFamily="18" charset="0"/>
              </a:rPr>
              <a:t>1 db vaníliás puding</a:t>
            </a:r>
          </a:p>
          <a:p>
            <a:r>
              <a:rPr lang="hu-HU" dirty="0">
                <a:latin typeface="Garamond" panose="02020404030301010803" pitchFamily="18" charset="0"/>
              </a:rPr>
              <a:t>1 db narancs reszelt héja és leve</a:t>
            </a:r>
          </a:p>
          <a:p>
            <a:r>
              <a:rPr lang="hu-HU" dirty="0">
                <a:latin typeface="Garamond" panose="02020404030301010803" pitchFamily="18" charset="0"/>
              </a:rPr>
              <a:t>narancsdzsem</a:t>
            </a:r>
          </a:p>
          <a:p>
            <a:r>
              <a:rPr lang="hu-HU" dirty="0">
                <a:latin typeface="Garamond" panose="02020404030301010803" pitchFamily="18" charset="0"/>
              </a:rPr>
              <a:t>zselatin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porcukor</a:t>
            </a:r>
          </a:p>
          <a:p>
            <a:endParaRPr lang="hu-HU" dirty="0" smtClean="0">
              <a:latin typeface="Garamond" panose="02020404030301010803" pitchFamily="18" charset="0"/>
            </a:endParaRPr>
          </a:p>
          <a:p>
            <a:r>
              <a:rPr lang="hu-HU" b="1" dirty="0" smtClean="0">
                <a:latin typeface="Garamond" panose="02020404030301010803" pitchFamily="18" charset="0"/>
              </a:rPr>
              <a:t>A dekorációhoz:</a:t>
            </a:r>
          </a:p>
          <a:p>
            <a:r>
              <a:rPr lang="hu-HU" dirty="0" smtClean="0">
                <a:latin typeface="Garamond" panose="02020404030301010803" pitchFamily="18" charset="0"/>
              </a:rPr>
              <a:t>Fondant bevonó</a:t>
            </a:r>
          </a:p>
          <a:p>
            <a:endParaRPr lang="hu-HU" dirty="0">
              <a:latin typeface="Garamond" panose="02020404030301010803" pitchFamily="18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6831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Így készült…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86839" y="1922715"/>
            <a:ext cx="5577138" cy="3137140"/>
          </a:xfr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17125" y="1743162"/>
            <a:ext cx="5806966" cy="3266418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22492" y="2644827"/>
            <a:ext cx="4947015" cy="278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11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Így készült…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4" y="1572090"/>
            <a:ext cx="8597511" cy="4836100"/>
          </a:xfrm>
        </p:spPr>
      </p:pic>
    </p:spTree>
    <p:extLst>
      <p:ext uri="{BB962C8B-B14F-4D97-AF65-F5344CB8AC3E}">
        <p14:creationId xmlns:p14="http://schemas.microsoft.com/office/powerpoint/2010/main" val="58018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12683" y="2267497"/>
            <a:ext cx="5110655" cy="1474185"/>
          </a:xfrm>
        </p:spPr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Így készült…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096" y="683526"/>
            <a:ext cx="4332911" cy="5777216"/>
          </a:xfrm>
        </p:spPr>
      </p:pic>
    </p:spTree>
    <p:extLst>
      <p:ext uri="{BB962C8B-B14F-4D97-AF65-F5344CB8AC3E}">
        <p14:creationId xmlns:p14="http://schemas.microsoft.com/office/powerpoint/2010/main" val="365162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smtClean="0">
                <a:latin typeface="Lucida Handwriting" panose="03010101010101010101" pitchFamily="66" charset="0"/>
              </a:rPr>
              <a:t>Mindenkinek köszönjük! </a:t>
            </a:r>
            <a:r>
              <a:rPr lang="hu-HU" dirty="0" smtClean="0">
                <a:latin typeface="Lucida Handwriting" panose="03010101010101010101" pitchFamily="66" charset="0"/>
                <a:sym typeface="Wingdings" panose="05000000000000000000" pitchFamily="2" charset="2"/>
              </a:rPr>
              <a:t></a:t>
            </a:r>
            <a:endParaRPr lang="hu-HU" dirty="0"/>
          </a:p>
        </p:txBody>
      </p:sp>
      <p:pic>
        <p:nvPicPr>
          <p:cNvPr id="2050" name="Picture 2" descr="https://ilovecococakes.files.wordpress.com/2011/07/thank-you-cupcake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675" y="2967507"/>
            <a:ext cx="6137287" cy="25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1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332</Words>
  <Application>Microsoft Office PowerPoint</Application>
  <PresentationFormat>Szélesvásznú</PresentationFormat>
  <Paragraphs>82</Paragraphs>
  <Slides>22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31" baseType="lpstr">
      <vt:lpstr>Arial</vt:lpstr>
      <vt:lpstr>Calibri</vt:lpstr>
      <vt:lpstr>Calibri Light</vt:lpstr>
      <vt:lpstr>Freestyle Script</vt:lpstr>
      <vt:lpstr>Garamond</vt:lpstr>
      <vt:lpstr>Goudy Stout</vt:lpstr>
      <vt:lpstr>Lucida Handwriting</vt:lpstr>
      <vt:lpstr>Wingdings</vt:lpstr>
      <vt:lpstr>Office-téma</vt:lpstr>
      <vt:lpstr>Iskolánk alapításának 30. évfordulója alkalmából a diákönkormányzat   sütiversenyt   hirdetett</vt:lpstr>
      <vt:lpstr>PowerPoint bemutató</vt:lpstr>
      <vt:lpstr>5.b osztály</vt:lpstr>
      <vt:lpstr>5.c osztály</vt:lpstr>
      <vt:lpstr>6.b osztály</vt:lpstr>
      <vt:lpstr>6.c osztály</vt:lpstr>
      <vt:lpstr>6.d osztály</vt:lpstr>
      <vt:lpstr>7.a osztály</vt:lpstr>
      <vt:lpstr>7.b osztály</vt:lpstr>
      <vt:lpstr>8.b osztály</vt:lpstr>
      <vt:lpstr>Különdíjban részeszült a 6.b osztály tortája</vt:lpstr>
      <vt:lpstr> III. helyezést ért el a 6.c osztály tortája</vt:lpstr>
      <vt:lpstr>A 6.c osztály répatortája</vt:lpstr>
      <vt:lpstr>A 6.c osztály répatortája</vt:lpstr>
      <vt:lpstr> II. helyezést ért el a 7.b osztály tortája</vt:lpstr>
      <vt:lpstr>A 7.b osztály tortája</vt:lpstr>
      <vt:lpstr>I. helyezést ért el  a 6.d és a 8.b osztály tortája</vt:lpstr>
      <vt:lpstr>A 6.d osztály narancsos-túrós tortája</vt:lpstr>
      <vt:lpstr>Így készült…</vt:lpstr>
      <vt:lpstr>Így készült…</vt:lpstr>
      <vt:lpstr>Így készült…</vt:lpstr>
      <vt:lpstr>Mindenkinek köszönjük! 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Sütiverseny</dc:title>
  <dc:creator>Jánosházi Orsolya</dc:creator>
  <cp:lastModifiedBy>Jánosházi Orsolya</cp:lastModifiedBy>
  <cp:revision>10</cp:revision>
  <dcterms:created xsi:type="dcterms:W3CDTF">2018-02-18T18:54:27Z</dcterms:created>
  <dcterms:modified xsi:type="dcterms:W3CDTF">2018-02-19T07:58:49Z</dcterms:modified>
</cp:coreProperties>
</file>