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1" r:id="rId6"/>
    <p:sldId id="258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040F"/>
    <a:srgbClr val="FFF200"/>
    <a:srgbClr val="8AF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78A23-E002-411B-A907-4BD10C281759}" v="3" dt="2023-04-19T15:44:51.234"/>
    <p1510:client id="{84AF1973-47FE-41DD-86DB-BD4267F02EF9}" v="987" dt="2023-04-17T19:08:05.434"/>
    <p1510:client id="{AF28DE20-79BC-47C8-8DF1-D2AF073D0DC1}" v="981" dt="2023-04-16T18:33:04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5400" b="1" dirty="0" err="1">
                <a:solidFill>
                  <a:srgbClr val="92D050"/>
                </a:solidFill>
                <a:latin typeface="Nyala"/>
                <a:cs typeface="Calibri Light"/>
              </a:rPr>
              <a:t>Fenntarthatóság</a:t>
            </a:r>
            <a:r>
              <a:rPr lang="en-GB" b="1" dirty="0">
                <a:solidFill>
                  <a:srgbClr val="92D050"/>
                </a:solidFill>
                <a:latin typeface="Nyala"/>
                <a:cs typeface="Calibri Light"/>
              </a:rPr>
              <a:t> :)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14797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b="1" dirty="0" err="1">
                <a:solidFill>
                  <a:schemeClr val="tx2"/>
                </a:solidFill>
                <a:latin typeface="Arial"/>
                <a:cs typeface="Calibri"/>
              </a:rPr>
              <a:t>Készítette</a:t>
            </a:r>
            <a:r>
              <a:rPr lang="en-GB" sz="1800" b="1" dirty="0">
                <a:solidFill>
                  <a:schemeClr val="tx2"/>
                </a:solidFill>
                <a:latin typeface="Arial"/>
                <a:cs typeface="Calibri"/>
              </a:rPr>
              <a:t>: </a:t>
            </a:r>
            <a:endParaRPr lang="en-US" sz="1800" b="1">
              <a:solidFill>
                <a:schemeClr val="tx2"/>
              </a:solidFill>
              <a:cs typeface="Calibri"/>
            </a:endParaRPr>
          </a:p>
          <a:p>
            <a:r>
              <a:rPr lang="en-GB" sz="1800" b="1" dirty="0" err="1">
                <a:solidFill>
                  <a:schemeClr val="tx2"/>
                </a:solidFill>
                <a:latin typeface="Arial"/>
                <a:cs typeface="Calibri"/>
              </a:rPr>
              <a:t>Szuszai</a:t>
            </a:r>
            <a:r>
              <a:rPr lang="en-GB" sz="1800" b="1" dirty="0">
                <a:solidFill>
                  <a:schemeClr val="tx2"/>
                </a:solidFill>
                <a:latin typeface="Arial"/>
                <a:cs typeface="Calibri"/>
              </a:rPr>
              <a:t>-Tóth Roland</a:t>
            </a:r>
            <a:endParaRPr lang="en-GB" sz="1800" b="1">
              <a:solidFill>
                <a:schemeClr val="tx2"/>
              </a:solidFill>
              <a:cs typeface="Calibri"/>
            </a:endParaRPr>
          </a:p>
          <a:p>
            <a:r>
              <a:rPr lang="en-GB" sz="1800" b="1" dirty="0">
                <a:solidFill>
                  <a:schemeClr val="tx2"/>
                </a:solidFill>
                <a:latin typeface="Arial"/>
                <a:cs typeface="Calibri"/>
              </a:rPr>
              <a:t>3.c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97427-4F55-171D-CF7C-C671208A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8" y="1676400"/>
            <a:ext cx="4953000" cy="12161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4000" b="1" dirty="0" err="1">
                <a:cs typeface="Calibri Light"/>
              </a:rPr>
              <a:t>Ételek</a:t>
            </a:r>
            <a:r>
              <a:rPr lang="en-GB" sz="4000" b="1" dirty="0">
                <a:cs typeface="Calibri Light"/>
              </a:rPr>
              <a:t> </a:t>
            </a:r>
            <a:r>
              <a:rPr lang="en-GB" sz="4000" b="1" dirty="0" err="1">
                <a:cs typeface="Calibri Light"/>
              </a:rPr>
              <a:t>hordozása</a:t>
            </a:r>
            <a:endParaRPr lang="en-US" b="1" dirty="0" err="1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picture containing table, cup, indoor, drink&#10;&#10;Description automatically generated">
            <a:extLst>
              <a:ext uri="{FF2B5EF4-FFF2-40B4-BE49-F238E27FC236}">
                <a16:creationId xmlns:a16="http://schemas.microsoft.com/office/drawing/2014/main" id="{F821CC44-DCE5-A9BE-F62D-6A6582CDD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5" r="13155"/>
          <a:stretch/>
        </p:blipFill>
        <p:spPr>
          <a:xfrm rot="5400000">
            <a:off x="838199" y="1066796"/>
            <a:ext cx="4876799" cy="4724400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75495B6-48EA-DE8E-74DB-636DDEE0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450" y="2790032"/>
            <a:ext cx="4991101" cy="261302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GB" dirty="0">
                <a:ea typeface="+mn-lt"/>
                <a:cs typeface="+mn-lt"/>
              </a:rPr>
              <a:t>Minden nap </a:t>
            </a:r>
            <a:r>
              <a:rPr lang="en-GB" dirty="0" err="1">
                <a:ea typeface="+mn-lt"/>
                <a:cs typeface="+mn-lt"/>
              </a:rPr>
              <a:t>ugyanazt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az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uzsonnás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dobozt</a:t>
            </a:r>
            <a:r>
              <a:rPr lang="en-GB" dirty="0">
                <a:ea typeface="+mn-lt"/>
                <a:cs typeface="+mn-lt"/>
              </a:rPr>
              <a:t> </a:t>
            </a:r>
            <a:r>
              <a:rPr lang="en-GB" dirty="0" err="1">
                <a:ea typeface="+mn-lt"/>
                <a:cs typeface="+mn-lt"/>
              </a:rPr>
              <a:t>és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kulacsot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használjuk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az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 err="1">
                <a:ea typeface="+mn-lt"/>
                <a:cs typeface="+mn-lt"/>
              </a:rPr>
              <a:t>iskolában</a:t>
            </a:r>
            <a:r>
              <a:rPr lang="en-GB" dirty="0">
                <a:ea typeface="+mn-lt"/>
                <a:cs typeface="+mn-lt"/>
              </a:rPr>
              <a:t>.</a:t>
            </a:r>
            <a:endParaRPr lang="en-US"/>
          </a:p>
          <a:p>
            <a:pPr marL="0" indent="0" algn="ctr">
              <a:buNone/>
            </a:pPr>
            <a:r>
              <a:rPr lang="en-US" dirty="0" err="1">
                <a:ea typeface="+mn-lt"/>
                <a:cs typeface="+mn-lt"/>
              </a:rPr>
              <a:t>Környezetszennyezés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pénzkidobás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lenne</a:t>
            </a:r>
            <a:r>
              <a:rPr lang="en-US" dirty="0">
                <a:ea typeface="+mn-lt"/>
                <a:cs typeface="+mn-lt"/>
              </a:rPr>
              <a:t>, ha </a:t>
            </a:r>
            <a:r>
              <a:rPr lang="en-US" dirty="0" err="1">
                <a:ea typeface="+mn-lt"/>
                <a:cs typeface="+mn-lt"/>
              </a:rPr>
              <a:t>minden</a:t>
            </a:r>
            <a:r>
              <a:rPr lang="en-US" dirty="0">
                <a:ea typeface="+mn-lt"/>
                <a:cs typeface="+mn-lt"/>
              </a:rPr>
              <a:t> nap </a:t>
            </a:r>
            <a:r>
              <a:rPr lang="en-US" dirty="0" err="1">
                <a:ea typeface="+mn-lt"/>
                <a:cs typeface="+mn-lt"/>
              </a:rPr>
              <a:t>másik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dobozt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flakont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vennénk</a:t>
            </a:r>
            <a:r>
              <a:rPr lang="en-US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72170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all, indoor, ceiling&#10;&#10;Description automatically generated">
            <a:extLst>
              <a:ext uri="{FF2B5EF4-FFF2-40B4-BE49-F238E27FC236}">
                <a16:creationId xmlns:a16="http://schemas.microsoft.com/office/drawing/2014/main" id="{61061B39-7F4D-9761-801A-17EFCED65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" r="23119" b="1"/>
          <a:stretch/>
        </p:blipFill>
        <p:spPr>
          <a:xfrm rot="5400000">
            <a:off x="252981" y="325670"/>
            <a:ext cx="2509006" cy="2456683"/>
          </a:xfrm>
          <a:prstGeom prst="rect">
            <a:avLst/>
          </a:prstGeom>
        </p:spPr>
      </p:pic>
      <p:pic>
        <p:nvPicPr>
          <p:cNvPr id="6" name="Picture 6" descr="A picture containing indoor, lamp&#10;&#10;Description automatically generated">
            <a:extLst>
              <a:ext uri="{FF2B5EF4-FFF2-40B4-BE49-F238E27FC236}">
                <a16:creationId xmlns:a16="http://schemas.microsoft.com/office/drawing/2014/main" id="{83A1F394-C821-6C41-25A2-46FF8F8A3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2" r="16189" b="-4"/>
          <a:stretch/>
        </p:blipFill>
        <p:spPr>
          <a:xfrm>
            <a:off x="3044085" y="299509"/>
            <a:ext cx="2456683" cy="2509006"/>
          </a:xfrm>
          <a:prstGeom prst="rect">
            <a:avLst/>
          </a:prstGeom>
        </p:spPr>
      </p:pic>
      <p:pic>
        <p:nvPicPr>
          <p:cNvPr id="4" name="Picture 4" descr="A picture containing wall, indoor, light&#10;&#10;Description automatically generated">
            <a:extLst>
              <a:ext uri="{FF2B5EF4-FFF2-40B4-BE49-F238E27FC236}">
                <a16:creationId xmlns:a16="http://schemas.microsoft.com/office/drawing/2014/main" id="{9513CA8F-97CA-3E1D-8689-F5EE64786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92"/>
          <a:stretch/>
        </p:blipFill>
        <p:spPr>
          <a:xfrm>
            <a:off x="279143" y="3108025"/>
            <a:ext cx="5221625" cy="3450468"/>
          </a:xfrm>
          <a:prstGeom prst="rect">
            <a:avLst/>
          </a:prstGeom>
        </p:spPr>
      </p:pic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313EB8-73F1-E8ED-DB75-D0A648B6DACB}"/>
              </a:ext>
            </a:extLst>
          </p:cNvPr>
          <p:cNvSpPr txBox="1"/>
          <p:nvPr/>
        </p:nvSpPr>
        <p:spPr>
          <a:xfrm>
            <a:off x="6298406" y="3107531"/>
            <a:ext cx="4941094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 err="1">
                <a:latin typeface="Century Gothic"/>
              </a:rPr>
              <a:t>Azért</a:t>
            </a:r>
            <a:r>
              <a:rPr lang="en-GB" sz="2800" dirty="0">
                <a:latin typeface="Century Gothic"/>
              </a:rPr>
              <a:t>, </a:t>
            </a:r>
            <a:r>
              <a:rPr lang="en-GB" sz="2800" dirty="0" err="1">
                <a:latin typeface="Century Gothic"/>
              </a:rPr>
              <a:t>hogy</a:t>
            </a:r>
            <a:r>
              <a:rPr lang="en-GB" sz="2800" dirty="0">
                <a:latin typeface="Century Gothic"/>
              </a:rPr>
              <a:t> ne </a:t>
            </a:r>
            <a:r>
              <a:rPr lang="en-GB" sz="2800" dirty="0" err="1">
                <a:latin typeface="Century Gothic"/>
              </a:rPr>
              <a:t>fogyasszunk</a:t>
            </a:r>
            <a:r>
              <a:rPr lang="en-GB" sz="2800" dirty="0">
                <a:latin typeface="Century Gothic"/>
              </a:rPr>
              <a:t> </a:t>
            </a:r>
            <a:r>
              <a:rPr lang="en-GB" sz="2800" dirty="0" err="1">
                <a:latin typeface="Century Gothic"/>
              </a:rPr>
              <a:t>sok</a:t>
            </a:r>
            <a:r>
              <a:rPr lang="en-GB" sz="2800" dirty="0">
                <a:latin typeface="Century Gothic"/>
              </a:rPr>
              <a:t> </a:t>
            </a:r>
            <a:r>
              <a:rPr lang="en-GB" sz="2800" dirty="0" err="1">
                <a:latin typeface="Century Gothic"/>
              </a:rPr>
              <a:t>áramot</a:t>
            </a:r>
            <a:r>
              <a:rPr lang="en-GB" sz="2800" dirty="0">
                <a:latin typeface="Century Gothic"/>
              </a:rPr>
              <a:t>, </a:t>
            </a:r>
            <a:r>
              <a:rPr lang="en-GB" sz="2800" dirty="0" err="1">
                <a:latin typeface="Century Gothic"/>
              </a:rPr>
              <a:t>otthon</a:t>
            </a:r>
            <a:r>
              <a:rPr lang="en-GB" sz="2800" dirty="0">
                <a:latin typeface="Century Gothic"/>
              </a:rPr>
              <a:t> </a:t>
            </a:r>
            <a:r>
              <a:rPr lang="en-GB" sz="2800" dirty="0" err="1">
                <a:latin typeface="Century Gothic"/>
              </a:rPr>
              <a:t>szinte</a:t>
            </a:r>
            <a:r>
              <a:rPr lang="en-GB" sz="2800" dirty="0">
                <a:latin typeface="Century Gothic"/>
              </a:rPr>
              <a:t> </a:t>
            </a:r>
            <a:endParaRPr lang="en-GB" sz="280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GB" sz="2800" dirty="0" err="1">
                <a:latin typeface="Century Gothic"/>
              </a:rPr>
              <a:t>mindenhol</a:t>
            </a:r>
            <a:r>
              <a:rPr lang="en-GB" sz="2800" dirty="0">
                <a:latin typeface="Century Gothic"/>
              </a:rPr>
              <a:t> led </a:t>
            </a:r>
            <a:r>
              <a:rPr lang="en-GB" sz="2800" dirty="0" err="1">
                <a:latin typeface="Century Gothic"/>
              </a:rPr>
              <a:t>lámpát</a:t>
            </a:r>
            <a:r>
              <a:rPr lang="en-GB" sz="2800" dirty="0">
                <a:latin typeface="Century Gothic"/>
              </a:rPr>
              <a:t> </a:t>
            </a:r>
            <a:r>
              <a:rPr lang="en-GB" sz="2800" dirty="0" err="1">
                <a:latin typeface="Century Gothic"/>
              </a:rPr>
              <a:t>használunk</a:t>
            </a:r>
            <a:r>
              <a:rPr lang="en-GB" sz="2800" dirty="0">
                <a:latin typeface="Century Gothic"/>
              </a:rPr>
              <a:t>. </a:t>
            </a:r>
            <a:endParaRPr lang="en-GB" sz="2800" dirty="0">
              <a:latin typeface="Calibri" panose="020F0502020204030204"/>
              <a:cs typeface="Calibri" panose="020F0502020204030204"/>
            </a:endParaRPr>
          </a:p>
          <a:p>
            <a:pPr algn="ctr"/>
            <a:endParaRPr lang="en-GB" sz="2800" dirty="0">
              <a:latin typeface="Century Gothic"/>
            </a:endParaRPr>
          </a:p>
          <a:p>
            <a:pPr algn="ctr"/>
            <a:r>
              <a:rPr lang="en-GB" sz="2800" dirty="0" err="1">
                <a:latin typeface="Century Gothic"/>
              </a:rPr>
              <a:t>Szeretjük</a:t>
            </a:r>
            <a:r>
              <a:rPr lang="en-GB" sz="2800" dirty="0">
                <a:latin typeface="Century Gothic"/>
              </a:rPr>
              <a:t> a led </a:t>
            </a:r>
            <a:r>
              <a:rPr lang="en-GB" sz="2800" dirty="0" err="1">
                <a:latin typeface="Century Gothic"/>
              </a:rPr>
              <a:t>lámpákat</a:t>
            </a:r>
            <a:r>
              <a:rPr lang="en-GB" sz="2800" dirty="0">
                <a:latin typeface="Century Gothic"/>
              </a:rPr>
              <a:t>, </a:t>
            </a:r>
            <a:r>
              <a:rPr lang="en-GB" sz="2800" dirty="0" err="1">
                <a:latin typeface="Century Gothic"/>
              </a:rPr>
              <a:t>mert</a:t>
            </a:r>
            <a:r>
              <a:rPr lang="en-GB" sz="2800" dirty="0">
                <a:latin typeface="Century Gothic"/>
              </a:rPr>
              <a:t> </a:t>
            </a:r>
            <a:r>
              <a:rPr lang="en-GB" sz="2800" dirty="0" err="1">
                <a:latin typeface="Century Gothic"/>
              </a:rPr>
              <a:t>színesek</a:t>
            </a:r>
            <a:r>
              <a:rPr lang="en-GB" sz="2800" dirty="0">
                <a:latin typeface="Century Gothic"/>
              </a:rPr>
              <a:t> </a:t>
            </a:r>
            <a:r>
              <a:rPr lang="en-GB" sz="2800" dirty="0" err="1">
                <a:latin typeface="Century Gothic"/>
              </a:rPr>
              <a:t>és</a:t>
            </a:r>
            <a:r>
              <a:rPr lang="en-GB" sz="2800" dirty="0">
                <a:latin typeface="Century Gothic"/>
              </a:rPr>
              <a:t> </a:t>
            </a:r>
            <a:r>
              <a:rPr lang="en-GB" sz="2800" dirty="0" err="1">
                <a:latin typeface="Century Gothic"/>
              </a:rPr>
              <a:t>jópofák</a:t>
            </a:r>
            <a:r>
              <a:rPr lang="en-GB" sz="2800" dirty="0">
                <a:latin typeface="Century Gothic"/>
              </a:rPr>
              <a:t>.</a:t>
            </a:r>
          </a:p>
          <a:p>
            <a:endParaRPr lang="en-GB" sz="3200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977E2-D1E8-2EFB-7761-BF7801308CDF}"/>
              </a:ext>
            </a:extLst>
          </p:cNvPr>
          <p:cNvSpPr txBox="1"/>
          <p:nvPr/>
        </p:nvSpPr>
        <p:spPr>
          <a:xfrm>
            <a:off x="8346281" y="5036343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68F431-0E69-74C0-ABD1-CD0E1D0D40A6}"/>
              </a:ext>
            </a:extLst>
          </p:cNvPr>
          <p:cNvSpPr txBox="1"/>
          <p:nvPr/>
        </p:nvSpPr>
        <p:spPr>
          <a:xfrm>
            <a:off x="6405562" y="1238249"/>
            <a:ext cx="49291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 err="1">
                <a:latin typeface="Century Gothic"/>
                <a:cs typeface="Calibri"/>
              </a:rPr>
              <a:t>Energiatakarékosság</a:t>
            </a:r>
            <a:endParaRPr lang="en-US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36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A5C18-ACAD-273D-56BB-5DBD1195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5759964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omic Sans MS"/>
              </a:rPr>
              <a:t>Van </a:t>
            </a:r>
            <a:r>
              <a:rPr lang="en-GB" sz="3200" dirty="0" err="1">
                <a:latin typeface="Comic Sans MS"/>
              </a:rPr>
              <a:t>egy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olyan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alkalmazás</a:t>
            </a:r>
            <a:r>
              <a:rPr lang="en-GB" sz="3200" dirty="0">
                <a:latin typeface="Comic Sans MS"/>
              </a:rPr>
              <a:t>, </a:t>
            </a:r>
            <a:r>
              <a:rPr lang="en-GB" sz="3200" dirty="0" err="1">
                <a:latin typeface="Comic Sans MS"/>
              </a:rPr>
              <a:t>amiben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listát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tudunk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csinálni</a:t>
            </a:r>
            <a:r>
              <a:rPr lang="en-GB" sz="3200" dirty="0">
                <a:latin typeface="Comic Sans MS"/>
              </a:rPr>
              <a:t> a </a:t>
            </a:r>
            <a:r>
              <a:rPr lang="en-GB" sz="3200" dirty="0" err="1">
                <a:latin typeface="Comic Sans MS"/>
              </a:rPr>
              <a:t>bevásárláshoz</a:t>
            </a:r>
            <a:r>
              <a:rPr lang="en-GB" sz="3200" dirty="0">
                <a:latin typeface="Comic Sans MS"/>
              </a:rPr>
              <a:t>.</a:t>
            </a:r>
            <a:br>
              <a:rPr lang="en-GB" sz="3200" dirty="0">
                <a:latin typeface="Comic Sans MS"/>
              </a:rPr>
            </a:br>
            <a:br>
              <a:rPr lang="en-GB" sz="3200" dirty="0">
                <a:latin typeface="Comic Sans MS"/>
              </a:rPr>
            </a:br>
            <a:r>
              <a:rPr lang="en-GB" sz="3200" dirty="0" err="1">
                <a:latin typeface="Comic Sans MS"/>
              </a:rPr>
              <a:t>Azért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jobb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az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alkalmazás</a:t>
            </a:r>
            <a:r>
              <a:rPr lang="en-GB" sz="3200" dirty="0">
                <a:latin typeface="Comic Sans MS"/>
              </a:rPr>
              <a:t>, </a:t>
            </a:r>
            <a:r>
              <a:rPr lang="en-GB" sz="3200" dirty="0" err="1">
                <a:latin typeface="Comic Sans MS"/>
              </a:rPr>
              <a:t>mert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így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kevesebb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papírt</a:t>
            </a:r>
            <a:r>
              <a:rPr lang="en-GB" sz="3200" dirty="0">
                <a:latin typeface="Comic Sans MS"/>
              </a:rPr>
              <a:t> </a:t>
            </a:r>
            <a:r>
              <a:rPr lang="en-GB" sz="3200" dirty="0" err="1">
                <a:latin typeface="Comic Sans MS"/>
              </a:rPr>
              <a:t>használunk</a:t>
            </a:r>
            <a:r>
              <a:rPr lang="en-GB" sz="3200" dirty="0">
                <a:latin typeface="Comic Sans MS"/>
              </a:rPr>
              <a:t>.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CF4672-3D30-A96F-0236-9261C1CBB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73" y="300293"/>
            <a:ext cx="2670166" cy="60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5D9B8-51A2-ED5A-FB33-F555CD6F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dirty="0" err="1">
                <a:latin typeface="JasmineUPC"/>
                <a:cs typeface="Calibri Light"/>
              </a:rPr>
              <a:t>Bevásárláskor</a:t>
            </a:r>
            <a:r>
              <a:rPr lang="en-GB" dirty="0">
                <a:latin typeface="JasmineUPC"/>
                <a:cs typeface="Calibri Light"/>
              </a:rPr>
              <a:t> </a:t>
            </a:r>
            <a:r>
              <a:rPr lang="en-GB" dirty="0" err="1">
                <a:latin typeface="JasmineUPC"/>
                <a:cs typeface="Calibri Light"/>
              </a:rPr>
              <a:t>ugyanazokat</a:t>
            </a:r>
            <a:r>
              <a:rPr lang="en-GB" dirty="0">
                <a:latin typeface="JasmineUPC"/>
                <a:cs typeface="Calibri Light"/>
              </a:rPr>
              <a:t> a </a:t>
            </a:r>
            <a:r>
              <a:rPr lang="en-GB" dirty="0" err="1">
                <a:latin typeface="JasmineUPC"/>
                <a:cs typeface="Calibri Light"/>
              </a:rPr>
              <a:t>szatyrokat</a:t>
            </a:r>
            <a:r>
              <a:rPr lang="en-GB" dirty="0">
                <a:latin typeface="JasmineUPC"/>
                <a:cs typeface="Calibri Light"/>
              </a:rPr>
              <a:t> </a:t>
            </a:r>
            <a:r>
              <a:rPr lang="en-GB" dirty="0" err="1">
                <a:latin typeface="JasmineUPC"/>
                <a:cs typeface="Calibri Light"/>
              </a:rPr>
              <a:t>használjuk</a:t>
            </a:r>
            <a:r>
              <a:rPr lang="en-GB" dirty="0">
                <a:latin typeface="JasmineUPC"/>
                <a:cs typeface="Calibri Light"/>
              </a:rPr>
              <a:t> </a:t>
            </a:r>
            <a:r>
              <a:rPr lang="en-GB" dirty="0" err="1">
                <a:latin typeface="JasmineUPC"/>
                <a:cs typeface="Calibri Light"/>
              </a:rPr>
              <a:t>cipekedéshez</a:t>
            </a:r>
            <a:r>
              <a:rPr lang="en-GB" dirty="0">
                <a:latin typeface="JasmineUPC"/>
                <a:cs typeface="Calibri Light"/>
              </a:rPr>
              <a:t>.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range&#10;&#10;Description automatically generated">
            <a:extLst>
              <a:ext uri="{FF2B5EF4-FFF2-40B4-BE49-F238E27FC236}">
                <a16:creationId xmlns:a16="http://schemas.microsoft.com/office/drawing/2014/main" id="{D8D8CA06-C21B-7F99-7769-65A943CCC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2" r="102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4373B-AFD1-5B85-B688-6257A9194B8F}"/>
              </a:ext>
            </a:extLst>
          </p:cNvPr>
          <p:cNvSpPr txBox="1"/>
          <p:nvPr/>
        </p:nvSpPr>
        <p:spPr>
          <a:xfrm>
            <a:off x="642650" y="3433590"/>
            <a:ext cx="391098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latin typeface="JasmineUPC"/>
                <a:cs typeface="JasmineUPC"/>
              </a:rPr>
              <a:t>Anya </a:t>
            </a:r>
            <a:r>
              <a:rPr lang="en-GB" sz="4400" dirty="0" err="1">
                <a:latin typeface="JasmineUPC"/>
                <a:cs typeface="JasmineUPC"/>
              </a:rPr>
              <a:t>különféle</a:t>
            </a:r>
            <a:r>
              <a:rPr lang="en-GB" sz="4400" dirty="0">
                <a:latin typeface="JasmineUPC"/>
                <a:cs typeface="JasmineUPC"/>
              </a:rPr>
              <a:t> </a:t>
            </a:r>
            <a:r>
              <a:rPr lang="en-GB" sz="4400" dirty="0" err="1">
                <a:latin typeface="JasmineUPC"/>
                <a:cs typeface="JasmineUPC"/>
              </a:rPr>
              <a:t>cuki</a:t>
            </a:r>
            <a:r>
              <a:rPr lang="en-GB" sz="4400" dirty="0">
                <a:latin typeface="JasmineUPC"/>
                <a:cs typeface="JasmineUPC"/>
              </a:rPr>
              <a:t> </a:t>
            </a:r>
            <a:r>
              <a:rPr lang="en-GB" sz="4400" dirty="0" err="1">
                <a:latin typeface="JasmineUPC"/>
                <a:cs typeface="JasmineUPC"/>
              </a:rPr>
              <a:t>szatyrokat</a:t>
            </a:r>
            <a:r>
              <a:rPr lang="en-GB" sz="4400" dirty="0">
                <a:latin typeface="JasmineUPC"/>
                <a:cs typeface="JasmineUPC"/>
              </a:rPr>
              <a:t> </a:t>
            </a:r>
            <a:r>
              <a:rPr lang="en-GB" sz="4400" dirty="0" err="1">
                <a:latin typeface="JasmineUPC"/>
                <a:cs typeface="JasmineUPC"/>
              </a:rPr>
              <a:t>használ</a:t>
            </a:r>
            <a:r>
              <a:rPr lang="en-GB" sz="4400" dirty="0">
                <a:latin typeface="JasmineUPC"/>
                <a:cs typeface="JasmineUPC"/>
              </a:rPr>
              <a:t> </a:t>
            </a:r>
            <a:r>
              <a:rPr lang="en-GB" sz="4400" dirty="0" err="1">
                <a:latin typeface="JasmineUPC"/>
                <a:cs typeface="JasmineUPC"/>
              </a:rPr>
              <a:t>már</a:t>
            </a:r>
            <a:r>
              <a:rPr lang="en-GB" sz="4400" dirty="0">
                <a:latin typeface="JasmineUPC"/>
                <a:cs typeface="JasmineUPC"/>
              </a:rPr>
              <a:t> </a:t>
            </a:r>
            <a:r>
              <a:rPr lang="en-GB" sz="4400" dirty="0" err="1">
                <a:latin typeface="JasmineUPC"/>
                <a:cs typeface="JasmineUPC"/>
              </a:rPr>
              <a:t>évek</a:t>
            </a:r>
            <a:r>
              <a:rPr lang="en-GB" sz="4400" dirty="0">
                <a:latin typeface="JasmineUPC"/>
                <a:cs typeface="JasmineUPC"/>
              </a:rPr>
              <a:t> </a:t>
            </a:r>
            <a:r>
              <a:rPr lang="en-GB" sz="4400" dirty="0" err="1">
                <a:latin typeface="JasmineUPC"/>
                <a:cs typeface="JasmineUPC"/>
              </a:rPr>
              <a:t>óta</a:t>
            </a:r>
            <a:r>
              <a:rPr lang="en-GB" sz="4400" dirty="0">
                <a:latin typeface="JasmineUPC"/>
                <a:cs typeface="JasmineUPC"/>
              </a:rPr>
              <a:t> ;)</a:t>
            </a:r>
          </a:p>
        </p:txBody>
      </p:sp>
    </p:spTree>
    <p:extLst>
      <p:ext uri="{BB962C8B-B14F-4D97-AF65-F5344CB8AC3E}">
        <p14:creationId xmlns:p14="http://schemas.microsoft.com/office/powerpoint/2010/main" val="288489160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A155C-C7CB-864C-42EA-9421D7FD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35" y="4495568"/>
            <a:ext cx="3347840" cy="1886871"/>
          </a:xfrm>
        </p:spPr>
        <p:txBody>
          <a:bodyPr anchor="ctr">
            <a:normAutofit/>
          </a:bodyPr>
          <a:lstStyle/>
          <a:p>
            <a:r>
              <a:rPr lang="en-GB" sz="2800" dirty="0">
                <a:latin typeface="Rockwell"/>
                <a:ea typeface="HGPMinchoE"/>
                <a:cs typeface="Calibri Light"/>
              </a:rPr>
              <a:t>Minden </a:t>
            </a:r>
            <a:r>
              <a:rPr lang="en-GB" sz="2800" dirty="0" err="1">
                <a:latin typeface="Rockwell"/>
                <a:ea typeface="HGPMinchoE"/>
                <a:cs typeface="Calibri Light"/>
              </a:rPr>
              <a:t>évben</a:t>
            </a:r>
            <a:r>
              <a:rPr lang="en-GB" sz="2800" dirty="0">
                <a:latin typeface="Rockwell"/>
                <a:ea typeface="HGPMinchoE"/>
                <a:cs typeface="Calibri Light"/>
              </a:rPr>
              <a:t> </a:t>
            </a:r>
            <a:r>
              <a:rPr lang="en-GB" sz="2800" dirty="0" err="1">
                <a:latin typeface="Rockwell"/>
                <a:ea typeface="HGPMinchoE"/>
                <a:cs typeface="Calibri Light"/>
              </a:rPr>
              <a:t>ültetünk</a:t>
            </a:r>
            <a:r>
              <a:rPr lang="en-GB" sz="2800" dirty="0">
                <a:latin typeface="Rockwell"/>
                <a:ea typeface="HGPMinchoE"/>
                <a:cs typeface="Calibri Light"/>
              </a:rPr>
              <a:t> a </a:t>
            </a:r>
            <a:r>
              <a:rPr lang="en-GB" sz="2800" dirty="0" err="1">
                <a:latin typeface="Rockwell"/>
                <a:ea typeface="HGPMinchoE"/>
                <a:cs typeface="Calibri Light"/>
              </a:rPr>
              <a:t>kertünkbe</a:t>
            </a:r>
            <a:r>
              <a:rPr lang="en-GB" sz="2800" dirty="0">
                <a:latin typeface="Rockwell"/>
                <a:ea typeface="HGPMinchoE"/>
                <a:cs typeface="Calibri Light"/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192D34E6-F343-6C43-3293-C1EED1934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6" r="19354" b="-3"/>
          <a:stretch/>
        </p:blipFill>
        <p:spPr>
          <a:xfrm rot="5400000">
            <a:off x="792863" y="409479"/>
            <a:ext cx="3426462" cy="3335789"/>
          </a:xfrm>
          <a:prstGeom prst="rect">
            <a:avLst/>
          </a:prstGeom>
        </p:spPr>
      </p:pic>
      <p:pic>
        <p:nvPicPr>
          <p:cNvPr id="4" name="Picture 4" descr="A picture containing grass, outdoor, ground, person&#10;&#10;Description automatically generated">
            <a:extLst>
              <a:ext uri="{FF2B5EF4-FFF2-40B4-BE49-F238E27FC236}">
                <a16:creationId xmlns:a16="http://schemas.microsoft.com/office/drawing/2014/main" id="{46408FFE-A183-4F34-7B34-54950F130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9" r="18943" b="4"/>
          <a:stretch/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6" name="Picture 6" descr="A picture containing grass, outdoor, tree, outdoor object&#10;&#10;Description automatically generated">
            <a:extLst>
              <a:ext uri="{FF2B5EF4-FFF2-40B4-BE49-F238E27FC236}">
                <a16:creationId xmlns:a16="http://schemas.microsoft.com/office/drawing/2014/main" id="{D8503DF9-F73B-DFF9-CE09-7B1C7F1F6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4" r="17383" b="-2"/>
          <a:stretch/>
        </p:blipFill>
        <p:spPr>
          <a:xfrm rot="5400000">
            <a:off x="8051001" y="408896"/>
            <a:ext cx="3426462" cy="33369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089125-8014-9214-C616-74C1774C4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Rockwell"/>
                <a:cs typeface="Calibri"/>
              </a:rPr>
              <a:t>Paradicsomot</a:t>
            </a:r>
            <a:r>
              <a:rPr lang="en-US" dirty="0">
                <a:latin typeface="Rockwell"/>
                <a:cs typeface="Calibri"/>
              </a:rPr>
              <a:t>, </a:t>
            </a:r>
            <a:r>
              <a:rPr lang="en-US" dirty="0" err="1">
                <a:latin typeface="Rockwell"/>
                <a:cs typeface="Calibri"/>
              </a:rPr>
              <a:t>uborkát</a:t>
            </a:r>
            <a:r>
              <a:rPr lang="en-US" dirty="0">
                <a:latin typeface="Rockwell"/>
                <a:cs typeface="Calibri"/>
              </a:rPr>
              <a:t>, </a:t>
            </a:r>
            <a:r>
              <a:rPr lang="en-US" dirty="0" err="1">
                <a:latin typeface="Rockwell"/>
                <a:cs typeface="Calibri"/>
              </a:rPr>
              <a:t>hagymát</a:t>
            </a:r>
            <a:r>
              <a:rPr lang="en-US" dirty="0">
                <a:latin typeface="Rockwell"/>
                <a:cs typeface="Calibri"/>
              </a:rPr>
              <a:t>, </a:t>
            </a:r>
            <a:r>
              <a:rPr lang="en-US" dirty="0" err="1">
                <a:latin typeface="Rockwell"/>
                <a:cs typeface="Calibri"/>
              </a:rPr>
              <a:t>petrezselymet</a:t>
            </a:r>
            <a:r>
              <a:rPr lang="en-US" dirty="0">
                <a:latin typeface="Rockwell"/>
                <a:cs typeface="Calibri"/>
              </a:rPr>
              <a:t> </a:t>
            </a:r>
            <a:r>
              <a:rPr lang="en-US" dirty="0" err="1">
                <a:latin typeface="Rockwell"/>
                <a:cs typeface="Calibri"/>
              </a:rPr>
              <a:t>és</a:t>
            </a:r>
            <a:r>
              <a:rPr lang="en-US" dirty="0">
                <a:latin typeface="Rockwell"/>
                <a:cs typeface="Calibri"/>
              </a:rPr>
              <a:t> </a:t>
            </a:r>
            <a:r>
              <a:rPr lang="en-US" dirty="0" err="1">
                <a:latin typeface="Rockwell"/>
                <a:cs typeface="Calibri"/>
              </a:rPr>
              <a:t>retket</a:t>
            </a:r>
            <a:r>
              <a:rPr lang="en-US" dirty="0">
                <a:latin typeface="Rockwell"/>
                <a:cs typeface="Calibri"/>
              </a:rPr>
              <a:t>.</a:t>
            </a:r>
            <a:endParaRPr lang="en-US">
              <a:latin typeface="Rockwell"/>
              <a:cs typeface="JasmineUPC"/>
            </a:endParaRPr>
          </a:p>
        </p:txBody>
      </p:sp>
    </p:spTree>
    <p:extLst>
      <p:ext uri="{BB962C8B-B14F-4D97-AF65-F5344CB8AC3E}">
        <p14:creationId xmlns:p14="http://schemas.microsoft.com/office/powerpoint/2010/main" val="264638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cup, counter&#10;&#10;Description automatically generated">
            <a:extLst>
              <a:ext uri="{FF2B5EF4-FFF2-40B4-BE49-F238E27FC236}">
                <a16:creationId xmlns:a16="http://schemas.microsoft.com/office/drawing/2014/main" id="{BD1344F9-664C-E130-F4B9-166DF54D8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" r="1065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1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A3435-0D81-6F7C-BDB0-82F6DBF9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10" y="1317360"/>
            <a:ext cx="3438144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2400" dirty="0">
                <a:latin typeface="Century Schoolbook"/>
                <a:cs typeface="Calibri Light"/>
              </a:rPr>
              <a:t>A </a:t>
            </a:r>
            <a:r>
              <a:rPr lang="en-GB" sz="2400" dirty="0" err="1">
                <a:latin typeface="Century Schoolbook"/>
                <a:cs typeface="Calibri Light"/>
              </a:rPr>
              <a:t>kertben</a:t>
            </a:r>
            <a:r>
              <a:rPr lang="en-GB" sz="2400" dirty="0">
                <a:latin typeface="Century Schoolbook"/>
                <a:cs typeface="Calibri Light"/>
              </a:rPr>
              <a:t> </a:t>
            </a:r>
            <a:r>
              <a:rPr lang="en-GB" sz="2400" dirty="0" err="1">
                <a:latin typeface="Century Schoolbook"/>
                <a:cs typeface="Calibri Light"/>
              </a:rPr>
              <a:t>lévő</a:t>
            </a:r>
            <a:r>
              <a:rPr lang="en-GB" sz="2400" dirty="0">
                <a:latin typeface="Century Schoolbook"/>
                <a:cs typeface="Calibri Light"/>
              </a:rPr>
              <a:t> </a:t>
            </a:r>
            <a:r>
              <a:rPr lang="en-GB" sz="2400" dirty="0" err="1">
                <a:latin typeface="Century Schoolbook"/>
                <a:cs typeface="Calibri Light"/>
              </a:rPr>
              <a:t>zöldségekből</a:t>
            </a:r>
            <a:r>
              <a:rPr lang="en-GB" sz="2400" dirty="0">
                <a:latin typeface="Century Schoolbook"/>
                <a:cs typeface="Calibri Light"/>
              </a:rPr>
              <a:t> </a:t>
            </a:r>
            <a:r>
              <a:rPr lang="en-GB" sz="2400" dirty="0" err="1">
                <a:latin typeface="Century Schoolbook"/>
                <a:cs typeface="Calibri Light"/>
              </a:rPr>
              <a:t>és</a:t>
            </a:r>
            <a:r>
              <a:rPr lang="en-GB" sz="2400" dirty="0">
                <a:latin typeface="Century Schoolbook"/>
                <a:cs typeface="Calibri Light"/>
              </a:rPr>
              <a:t> </a:t>
            </a:r>
            <a:r>
              <a:rPr lang="en-GB" sz="2400" dirty="0" err="1">
                <a:latin typeface="Century Schoolbook"/>
                <a:cs typeface="Calibri Light"/>
              </a:rPr>
              <a:t>gyümölcsökből</a:t>
            </a:r>
            <a:r>
              <a:rPr lang="en-GB" sz="2400" dirty="0">
                <a:latin typeface="Century Schoolbook"/>
                <a:cs typeface="Calibri Light"/>
              </a:rPr>
              <a:t> </a:t>
            </a:r>
            <a:r>
              <a:rPr lang="en-GB" sz="2400" dirty="0" err="1">
                <a:latin typeface="Century Schoolbook"/>
                <a:cs typeface="Calibri Light"/>
              </a:rPr>
              <a:t>csinálunk</a:t>
            </a:r>
            <a:r>
              <a:rPr lang="en-GB" sz="2400" dirty="0">
                <a:latin typeface="Century Schoolbook"/>
                <a:cs typeface="Calibri Light"/>
              </a:rPr>
              <a:t> </a:t>
            </a:r>
            <a:r>
              <a:rPr lang="en-GB" sz="2400" dirty="0" err="1">
                <a:latin typeface="Century Schoolbook"/>
                <a:cs typeface="Calibri Light"/>
              </a:rPr>
              <a:t>télre</a:t>
            </a:r>
            <a:r>
              <a:rPr lang="en-GB" sz="2400" dirty="0">
                <a:latin typeface="Century Schoolbook"/>
                <a:cs typeface="Calibri Light"/>
              </a:rPr>
              <a:t>:</a:t>
            </a:r>
            <a:endParaRPr lang="en-GB" sz="2400" dirty="0" err="1">
              <a:latin typeface="Century Schoolbook"/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636C9CBC-A6BF-711E-98E2-61E1B519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400" dirty="0" err="1">
                <a:latin typeface="Century Schoolbook"/>
                <a:cs typeface="Calibri"/>
              </a:rPr>
              <a:t>lekvárokat</a:t>
            </a:r>
            <a:endParaRPr lang="en-US" sz="2400" dirty="0">
              <a:latin typeface="Century Schoolbook"/>
              <a:cs typeface="Calibri"/>
            </a:endParaRPr>
          </a:p>
          <a:p>
            <a:r>
              <a:rPr lang="en-US" sz="2400" dirty="0" err="1">
                <a:latin typeface="Century Schoolbook"/>
                <a:cs typeface="Calibri"/>
              </a:rPr>
              <a:t>befőtteket</a:t>
            </a:r>
            <a:endParaRPr lang="en-US" sz="2400" dirty="0">
              <a:latin typeface="Century Schoolbook"/>
              <a:cs typeface="Calibri"/>
            </a:endParaRPr>
          </a:p>
          <a:p>
            <a:r>
              <a:rPr lang="en-US" sz="2400" dirty="0" err="1">
                <a:latin typeface="Century Schoolbook"/>
                <a:cs typeface="Calibri"/>
              </a:rPr>
              <a:t>lecsót</a:t>
            </a:r>
            <a:endParaRPr lang="en-US" sz="2400" dirty="0">
              <a:latin typeface="Century Schoolbook"/>
              <a:cs typeface="Calibri"/>
            </a:endParaRPr>
          </a:p>
          <a:p>
            <a:r>
              <a:rPr lang="en-US" sz="2400" err="1">
                <a:latin typeface="Century Schoolbook"/>
                <a:cs typeface="Calibri"/>
              </a:rPr>
              <a:t>paprikakrémet</a:t>
            </a:r>
            <a:r>
              <a:rPr lang="en-US" sz="2400" dirty="0">
                <a:latin typeface="Century Schoolbook"/>
                <a:cs typeface="Calibri"/>
              </a:rPr>
              <a:t> </a:t>
            </a:r>
          </a:p>
          <a:p>
            <a:r>
              <a:rPr lang="en-US" sz="2400" err="1">
                <a:latin typeface="Century Schoolbook"/>
                <a:cs typeface="Calibri"/>
              </a:rPr>
              <a:t>savanyúságokat</a:t>
            </a:r>
            <a:endParaRPr lang="en-US" sz="2400">
              <a:latin typeface="Century Schoolbook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83009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E700A-3B2B-E91B-3287-BFF170EA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>
                <a:latin typeface="JasmineUPC"/>
                <a:cs typeface="Calibri Light"/>
              </a:rPr>
              <a:t>...és akik elpusztítják a maradék kaját:</a:t>
            </a:r>
            <a:endParaRPr lang="en-US" sz="5400">
              <a:latin typeface="JasmineUPC"/>
              <a:cs typeface="JasmineUPC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at sitting on a couch&#10;&#10;Description automatically generated">
            <a:extLst>
              <a:ext uri="{FF2B5EF4-FFF2-40B4-BE49-F238E27FC236}">
                <a16:creationId xmlns:a16="http://schemas.microsoft.com/office/drawing/2014/main" id="{CD3E3579-CB11-FE83-2FFF-EC5BBEBC8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324" y="2230394"/>
            <a:ext cx="3098591" cy="310020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14D4395-0707-D624-D039-1B894BC45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59" y="2228087"/>
            <a:ext cx="4153916" cy="3103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4C2CE-716F-7340-71EE-9A89B7246BC8}"/>
              </a:ext>
            </a:extLst>
          </p:cNvPr>
          <p:cNvSpPr txBox="1"/>
          <p:nvPr/>
        </p:nvSpPr>
        <p:spPr>
          <a:xfrm>
            <a:off x="2450923" y="5501782"/>
            <a:ext cx="1847689" cy="6906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GB" sz="3888" b="1" kern="1200" err="1">
                <a:solidFill>
                  <a:srgbClr val="92D050"/>
                </a:solidFill>
                <a:latin typeface="JasmineUPC"/>
                <a:ea typeface="+mn-ea"/>
                <a:cs typeface="Calibri"/>
              </a:rPr>
              <a:t>Micike</a:t>
            </a:r>
            <a:endParaRPr lang="en-GB" sz="4800" b="1">
              <a:solidFill>
                <a:srgbClr val="92D050"/>
              </a:solidFill>
              <a:latin typeface="JasmineUPC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4A5E4-BE70-56F8-1599-4DCE7E959A81}"/>
              </a:ext>
            </a:extLst>
          </p:cNvPr>
          <p:cNvSpPr txBox="1"/>
          <p:nvPr/>
        </p:nvSpPr>
        <p:spPr>
          <a:xfrm>
            <a:off x="7268460" y="5501782"/>
            <a:ext cx="1983123" cy="6906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GB" sz="3888" b="1" kern="1200" err="1">
                <a:solidFill>
                  <a:srgbClr val="0070C0"/>
                </a:solidFill>
                <a:latin typeface="JasmineUPC"/>
                <a:ea typeface="+mn-ea"/>
                <a:cs typeface="Calibri"/>
              </a:rPr>
              <a:t>Cuki</a:t>
            </a:r>
            <a:endParaRPr lang="en-GB" sz="4800" b="1">
              <a:solidFill>
                <a:srgbClr val="0070C0"/>
              </a:solidFill>
              <a:latin typeface="JasmineUPC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D70C8-994F-5913-9571-CB8FAECAC6E1}"/>
              </a:ext>
            </a:extLst>
          </p:cNvPr>
          <p:cNvSpPr txBox="1"/>
          <p:nvPr/>
        </p:nvSpPr>
        <p:spPr>
          <a:xfrm>
            <a:off x="5227295" y="5501782"/>
            <a:ext cx="657816" cy="6408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40664">
              <a:spcAft>
                <a:spcPts val="600"/>
              </a:spcAft>
            </a:pPr>
            <a:r>
              <a:rPr lang="en-GB" sz="3564" kern="1200" err="1">
                <a:solidFill>
                  <a:schemeClr val="tx1"/>
                </a:solidFill>
                <a:latin typeface="JasmineUPC"/>
                <a:ea typeface="+mn-ea"/>
                <a:cs typeface="Calibri"/>
              </a:rPr>
              <a:t>és</a:t>
            </a:r>
            <a:endParaRPr lang="en-GB" sz="4400">
              <a:latin typeface="JasmineUP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8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BB84-B686-7780-D2FD-4D1638F1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0956"/>
            <a:ext cx="10515600" cy="1325563"/>
          </a:xfrm>
        </p:spPr>
        <p:txBody>
          <a:bodyPr/>
          <a:lstStyle/>
          <a:p>
            <a:pPr algn="ctr"/>
            <a:r>
              <a:rPr lang="en-GB" sz="6600" b="1" dirty="0" err="1">
                <a:solidFill>
                  <a:srgbClr val="87040F"/>
                </a:solidFill>
                <a:latin typeface="Comic Sans MS"/>
                <a:cs typeface="Calibri Light"/>
              </a:rPr>
              <a:t>Köszönöm</a:t>
            </a:r>
            <a:r>
              <a:rPr lang="en-GB" sz="6600" b="1" dirty="0">
                <a:solidFill>
                  <a:srgbClr val="87040F"/>
                </a:solidFill>
                <a:latin typeface="Comic Sans MS"/>
                <a:cs typeface="Calibri Light"/>
              </a:rPr>
              <a:t> a </a:t>
            </a:r>
            <a:r>
              <a:rPr lang="en-GB" sz="6600" b="1" dirty="0" err="1">
                <a:solidFill>
                  <a:srgbClr val="87040F"/>
                </a:solidFill>
                <a:latin typeface="Comic Sans MS"/>
                <a:cs typeface="Calibri Light"/>
              </a:rPr>
              <a:t>figyelmet</a:t>
            </a:r>
            <a:r>
              <a:rPr lang="en-GB" sz="6600" b="1" dirty="0">
                <a:solidFill>
                  <a:srgbClr val="87040F"/>
                </a:solidFill>
                <a:latin typeface="Comic Sans MS"/>
                <a:cs typeface="Calibri Light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39375-23D1-8E4B-55D9-2739D7B6CD96}"/>
              </a:ext>
            </a:extLst>
          </p:cNvPr>
          <p:cNvSpPr txBox="1"/>
          <p:nvPr/>
        </p:nvSpPr>
        <p:spPr>
          <a:xfrm>
            <a:off x="4700529" y="5305405"/>
            <a:ext cx="2680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FD9C4-F906-E133-064B-3BC5D5EEFBC6}"/>
              </a:ext>
            </a:extLst>
          </p:cNvPr>
          <p:cNvSpPr txBox="1"/>
          <p:nvPr/>
        </p:nvSpPr>
        <p:spPr>
          <a:xfrm>
            <a:off x="4425108" y="4379204"/>
            <a:ext cx="335096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600" b="1" dirty="0">
                <a:solidFill>
                  <a:srgbClr val="002060"/>
                </a:solidFill>
                <a:cs typeface="Calibri"/>
              </a:rPr>
              <a:t>:)</a:t>
            </a:r>
            <a:endParaRPr lang="en-GB" b="1" dirty="0">
              <a:solidFill>
                <a:srgbClr val="00206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895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Fenntarthatóság :)</vt:lpstr>
      <vt:lpstr>Ételek hordozása</vt:lpstr>
      <vt:lpstr>PowerPoint Presentation</vt:lpstr>
      <vt:lpstr>Van egy olyan alkalmazás, amiben listát tudunk csinálni a bevásárláshoz.  Azért jobb az alkalmazás, mert így kevesebb papírt használunk.</vt:lpstr>
      <vt:lpstr>Bevásárláskor ugyanazokat a szatyrokat használjuk cipekedéshez.</vt:lpstr>
      <vt:lpstr>Minden évben ültetünk a kertünkbe:</vt:lpstr>
      <vt:lpstr>A kertben lévő zöldségekből és gyümölcsökből csinálunk télre:</vt:lpstr>
      <vt:lpstr>...és akik elpusztítják a maradék kaját: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750</cp:revision>
  <dcterms:created xsi:type="dcterms:W3CDTF">2023-04-16T16:04:28Z</dcterms:created>
  <dcterms:modified xsi:type="dcterms:W3CDTF">2023-04-19T15:45:07Z</dcterms:modified>
</cp:coreProperties>
</file>