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5" r:id="rId3"/>
    <p:sldId id="267" r:id="rId4"/>
    <p:sldId id="269" r:id="rId5"/>
    <p:sldId id="270" r:id="rId6"/>
    <p:sldId id="271" r:id="rId7"/>
    <p:sldId id="279" r:id="rId8"/>
    <p:sldId id="273" r:id="rId9"/>
    <p:sldId id="274" r:id="rId10"/>
    <p:sldId id="275" r:id="rId11"/>
    <p:sldId id="281" r:id="rId12"/>
    <p:sldId id="282" r:id="rId13"/>
    <p:sldId id="277" r:id="rId14"/>
    <p:sldId id="280" r:id="rId15"/>
    <p:sldId id="283" r:id="rId16"/>
    <p:sldId id="278" r:id="rId17"/>
  </p:sldIdLst>
  <p:sldSz cx="10080625" cy="7559675"/>
  <p:notesSz cx="7772400" cy="100584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82402" autoAdjust="0"/>
  </p:normalViewPr>
  <p:slideViewPr>
    <p:cSldViewPr>
      <p:cViewPr>
        <p:scale>
          <a:sx n="74" d="100"/>
          <a:sy n="74" d="100"/>
        </p:scale>
        <p:origin x="-738" y="61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hu-HU" sz="1400" b="0" i="0" u="none" strike="noStrike" kern="1200">
              <a:ln>
                <a:noFill/>
              </a:ln>
              <a:latin typeface="Arial" pitchFamily="18"/>
              <a:ea typeface="Droid Sans Fallback" pitchFamily="2"/>
              <a:cs typeface="Lohit Hindi" pitchFamily="2"/>
            </a:endParaRPr>
          </a:p>
        </p:txBody>
      </p:sp>
      <p:sp>
        <p:nvSpPr>
          <p:cNvPr id="3" name="Dátum helye 2"/>
          <p:cNvSpPr txBox="1">
            <a:spLocks noGrp="1"/>
          </p:cNvSpPr>
          <p:nvPr>
            <p:ph type="dt" sz="quarter" idx="1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hu-HU" sz="1400" b="0" i="0" u="none" strike="noStrike" kern="1200">
              <a:ln>
                <a:noFill/>
              </a:ln>
              <a:latin typeface="Arial" pitchFamily="18"/>
              <a:ea typeface="Droid Sans Fallback" pitchFamily="2"/>
              <a:cs typeface="Lohit Hindi" pitchFamily="2"/>
            </a:endParaRPr>
          </a:p>
        </p:txBody>
      </p:sp>
      <p:sp>
        <p:nvSpPr>
          <p:cNvPr id="4" name="Élőláb helye 3"/>
          <p:cNvSpPr txBox="1">
            <a:spLocks noGrp="1"/>
          </p:cNvSpPr>
          <p:nvPr>
            <p:ph type="ftr" sz="quarter" idx="2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hu-HU" sz="1400" b="0" i="0" u="none" strike="noStrike" kern="1200">
              <a:ln>
                <a:noFill/>
              </a:ln>
              <a:latin typeface="Arial" pitchFamily="18"/>
              <a:ea typeface="Droid Sans Fallback" pitchFamily="2"/>
              <a:cs typeface="Lohit Hindi" pitchFamily="2"/>
            </a:endParaRPr>
          </a:p>
        </p:txBody>
      </p:sp>
      <p:sp>
        <p:nvSpPr>
          <p:cNvPr id="5" name="Dia számának helye 4"/>
          <p:cNvSpPr txBox="1">
            <a:spLocks noGrp="1"/>
          </p:cNvSpPr>
          <p:nvPr>
            <p:ph type="sldNum" sz="quarter" idx="3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6B06D568-4F01-4732-84E4-DD270B3F2EB4}" type="slidenum">
              <a:t>‹#›</a:t>
            </a:fld>
            <a:endParaRPr lang="hu-HU" sz="1400" b="0" i="0" u="none" strike="noStrike" kern="1200">
              <a:ln>
                <a:noFill/>
              </a:ln>
              <a:latin typeface="Arial" pitchFamily="18"/>
              <a:ea typeface="Droid Sans Fallback" pitchFamily="2"/>
              <a:cs typeface="Lohit Hindi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8894449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 idx="2"/>
          </p:nvPr>
        </p:nvSpPr>
        <p:spPr>
          <a:xfrm>
            <a:off x="1371599" y="764280"/>
            <a:ext cx="5028480" cy="3771360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3"/>
          </p:nvPr>
        </p:nvSpPr>
        <p:spPr>
          <a:xfrm>
            <a:off x="777239" y="4777560"/>
            <a:ext cx="6217560" cy="45259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hu-HU"/>
          </a:p>
        </p:txBody>
      </p:sp>
      <p:sp>
        <p:nvSpPr>
          <p:cNvPr id="4" name="Élőfej helye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hu-HU"/>
          </a:p>
        </p:txBody>
      </p:sp>
      <p:sp>
        <p:nvSpPr>
          <p:cNvPr id="5" name="Dátum helye 4"/>
          <p:cNvSpPr txBox="1">
            <a:spLocks noGrp="1"/>
          </p:cNvSpPr>
          <p:nvPr>
            <p:ph type="dt" idx="1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hu-HU"/>
          </a:p>
        </p:txBody>
      </p:sp>
      <p:sp>
        <p:nvSpPr>
          <p:cNvPr id="6" name="Élőláb helye 5"/>
          <p:cNvSpPr txBox="1">
            <a:spLocks noGrp="1"/>
          </p:cNvSpPr>
          <p:nvPr>
            <p:ph type="ftr" sz="quarter" idx="4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hu-HU"/>
          </a:p>
        </p:txBody>
      </p:sp>
      <p:sp>
        <p:nvSpPr>
          <p:cNvPr id="7" name="Dia számának helye 6"/>
          <p:cNvSpPr txBox="1">
            <a:spLocks noGrp="1"/>
          </p:cNvSpPr>
          <p:nvPr>
            <p:ph type="sldNum" sz="quarter" idx="5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416D43E5-417B-492D-8A10-18109F98AC15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42075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hu-HU" sz="2000" b="0" i="0" u="none" strike="noStrike" kern="1200">
        <a:ln>
          <a:noFill/>
        </a:ln>
        <a:latin typeface="Arial" pitchFamily="18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 Gyermekvasút  a Budai-hegységben közlekedő, 11,2 km hosszúságú erdei vasút. Nyomtávolsága, azaz vágányzatában a két sínszál távolsága 760 mm, ami körülbelül a fele a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nagyvasúton alkalmazott közel 1,5 méteres nyomtávolságnak. Két végállomása, H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ű</a:t>
            </a:r>
            <a:r>
              <a:rPr lang="hu-HU" sz="2000" b="0" i="0" u="none" strike="noStrike" kern="1200" dirty="0" err="1" smtClean="0">
                <a:ln>
                  <a:noFill/>
                </a:ln>
                <a:latin typeface="Arial" pitchFamily="18"/>
              </a:rPr>
              <a:t>vösvölgy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és Széchenyi-hegy között a szintkülönbség 235 méter. Ezen a vasúton a szolgálatot felnőtt vasutasok irányításával 10-14 éves gyermekek látják el immár közel 70 éve.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 kisvasutat 1948 és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1950 között, 3 szakaszban építették meg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,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gépek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hiányábán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többnyire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kézi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erővel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,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részben önkéntes, társadalmi munkát végző fiatalok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segítségével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. Az építkezéseket 1949-ben majdnem beszűntették, mert elfogyott a pénz, és a világháború utáni újjáépítés fontosabb célnak bizonyult. Szerencsére 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a 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Hárshegy és Hűvösvölgy állomások közötti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vasúti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alagút ekkor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r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 már elkészült, így a harmadik szakasz befejezése mellett döntöttek a munka vezetői.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Az 1948-tól 1990-ig Úttörővasútként ismert kisvasút  első szakaszának átadása óriási érdeklődés mellett zajlott. Az első, feldíszített szerelvények a csillebérci Úttörővárosnak vagy </a:t>
            </a:r>
            <a:r>
              <a:rPr lang="hu-HU" sz="2000" b="0" i="0" u="none" strike="noStrike" kern="1200" dirty="0" err="1" smtClean="0">
                <a:ln>
                  <a:noFill/>
                </a:ln>
                <a:latin typeface="Arial" pitchFamily="18"/>
              </a:rPr>
              <a:t>Úttörőköztársaságnak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keresztelt nemzetközi tábor megnyitójára szállították az utasokat.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 megnyitó ünnepségen részt vettek és beszédet mondtak Magyarország akkori kommunista vezetői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.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Többek között jelen volt Rákosi Mátyás, Kádár János, Rajk László és Gerő Ernő is, akik a világháború utáni kommunista és szocialista történelmünk híres-hírhedt alakjai.</a:t>
            </a:r>
          </a:p>
          <a:p>
            <a:endParaRPr lang="hu-H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err="1" smtClean="0"/>
              <a:t>Végül</a:t>
            </a:r>
            <a:r>
              <a:rPr lang="en-US" dirty="0" smtClean="0"/>
              <a:t> a </a:t>
            </a:r>
            <a:r>
              <a:rPr lang="en-US" dirty="0" err="1" smtClean="0"/>
              <a:t>teljes</a:t>
            </a:r>
            <a:r>
              <a:rPr lang="en-US" dirty="0" smtClean="0"/>
              <a:t> </a:t>
            </a:r>
            <a:r>
              <a:rPr lang="en-US" dirty="0" err="1" smtClean="0"/>
              <a:t>hosszában</a:t>
            </a:r>
            <a:r>
              <a:rPr lang="en-US" dirty="0" smtClean="0"/>
              <a:t> </a:t>
            </a:r>
            <a:r>
              <a:rPr lang="en-US" dirty="0" err="1" smtClean="0"/>
              <a:t>megépített</a:t>
            </a:r>
            <a:r>
              <a:rPr lang="en-US" dirty="0" smtClean="0"/>
              <a:t> </a:t>
            </a:r>
            <a:r>
              <a:rPr lang="en-US" dirty="0" err="1" smtClean="0"/>
              <a:t>kisvasúton</a:t>
            </a:r>
            <a:r>
              <a:rPr lang="en-US" baseline="0" dirty="0" smtClean="0"/>
              <a:t> 7 </a:t>
            </a:r>
            <a:r>
              <a:rPr lang="en-US" baseline="0" dirty="0" err="1" smtClean="0"/>
              <a:t>állomás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sorrendben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Széchenyi-hegy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Csillebérc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Virágvölgy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Jánoshegy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Szépjuhászné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Hárshegy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Hűvösvölgy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valamint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két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megállóhely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Normafa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Vadaspark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található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Kelet-Európában</a:t>
            </a:r>
            <a:r>
              <a:rPr lang="en-US" baseline="0" dirty="0" smtClean="0"/>
              <a:t>, a volt </a:t>
            </a:r>
            <a:r>
              <a:rPr lang="en-US" baseline="0" dirty="0" err="1" smtClean="0"/>
              <a:t>szocialista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országokban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több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gyermekvasút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épült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ám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hossza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sokkal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rövidebb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vonalvezetése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sokkal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egyszerűbb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magyar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gyermekvasúténál</a:t>
            </a:r>
            <a:r>
              <a:rPr lang="en-US" baseline="0" dirty="0" smtClean="0"/>
              <a:t>. A mi </a:t>
            </a:r>
            <a:r>
              <a:rPr lang="en-US" baseline="0" dirty="0" err="1" smtClean="0"/>
              <a:t>gyermekvasútunk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különlegessége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pedig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hegyvidéken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vezet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környezetében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számtalan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kirándulóhely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található</a:t>
            </a:r>
            <a:r>
              <a:rPr lang="en-US" baseline="0" dirty="0" smtClean="0"/>
              <a:t>.</a:t>
            </a:r>
            <a:endParaRPr lang="hu-H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err="1" smtClean="0"/>
              <a:t>Segítségével</a:t>
            </a:r>
            <a:r>
              <a:rPr lang="en-US" dirty="0" smtClean="0"/>
              <a:t> </a:t>
            </a:r>
            <a:r>
              <a:rPr lang="en-US" dirty="0" err="1" smtClean="0"/>
              <a:t>eljuthatunk</a:t>
            </a:r>
            <a:r>
              <a:rPr lang="en-US" dirty="0" smtClean="0"/>
              <a:t> a </a:t>
            </a:r>
            <a:r>
              <a:rPr lang="en-US" dirty="0" err="1" smtClean="0"/>
              <a:t>hárshegyi</a:t>
            </a:r>
            <a:r>
              <a:rPr lang="en-US" dirty="0" smtClean="0"/>
              <a:t> </a:t>
            </a:r>
            <a:r>
              <a:rPr lang="en-US" dirty="0" err="1" smtClean="0"/>
              <a:t>kilátókhoz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szánkó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sífutó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pályákhoz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J</a:t>
            </a:r>
            <a:r>
              <a:rPr lang="en-US" dirty="0" err="1" smtClean="0"/>
              <a:t>ános-hegyre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Erzsébet</a:t>
            </a:r>
            <a:r>
              <a:rPr lang="en-US" dirty="0" smtClean="0"/>
              <a:t> </a:t>
            </a:r>
            <a:r>
              <a:rPr lang="en-US" dirty="0" err="1" smtClean="0"/>
              <a:t>kilátóhoz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Libegőhöz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Virágvölgyből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kirándulhatunk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Makkosmáriára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mehetünk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szánkózni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síelni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Normafa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lejtőre</a:t>
            </a:r>
            <a:r>
              <a:rPr lang="en-US" baseline="0" dirty="0" smtClean="0"/>
              <a:t>, de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megállóhelyétől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Budakeszi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Vadaspark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könnyen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megközelíthető</a:t>
            </a:r>
            <a:r>
              <a:rPr lang="en-US" baseline="0" dirty="0" smtClean="0"/>
              <a:t>.</a:t>
            </a:r>
            <a:endParaRPr lang="hu-H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Gyermekvasút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igazi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múzeumvasút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Olyan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dízel</a:t>
            </a:r>
            <a:r>
              <a:rPr lang="en-US" baseline="0" dirty="0" smtClean="0"/>
              <a:t>-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gőzmozdonyok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vontatják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vonatokat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illetve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olyan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motorvonatok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közlekednek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vonalán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melyek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vasútvonalakon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találhatók</a:t>
            </a:r>
            <a:r>
              <a:rPr lang="en-US" baseline="0" dirty="0" smtClean="0"/>
              <a:t> meg.</a:t>
            </a:r>
            <a:endParaRPr lang="hu-H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err="1" smtClean="0"/>
              <a:t>Nyári</a:t>
            </a:r>
            <a:r>
              <a:rPr lang="en-US" dirty="0" smtClean="0"/>
              <a:t> </a:t>
            </a:r>
            <a:r>
              <a:rPr lang="en-US" dirty="0" err="1" smtClean="0"/>
              <a:t>időszakban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nyitott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kilátókocsikból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csodálhatjuk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erdő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szépségeit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Különleges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alkalmakra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természetismeret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órára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szülinapozásra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különleges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szalonkocsik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bérelhetők</a:t>
            </a:r>
            <a:r>
              <a:rPr lang="en-US" baseline="0" dirty="0" smtClean="0"/>
              <a:t>. December 6-án a </a:t>
            </a:r>
            <a:r>
              <a:rPr lang="en-US" baseline="0" dirty="0" err="1" smtClean="0"/>
              <a:t>vonatokat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járja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Mikulás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persze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ajándékokat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oszt</a:t>
            </a:r>
            <a:r>
              <a:rPr lang="en-US" baseline="0" dirty="0" smtClean="0"/>
              <a:t>.</a:t>
            </a:r>
            <a:endParaRPr lang="hu-H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Gyermekvasút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állomásain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különféle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biztosító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berendezések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találhatók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Olyanok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amilyenek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már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nagyvasúton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üzemelnek</a:t>
            </a:r>
            <a:r>
              <a:rPr lang="en-US" baseline="0" dirty="0" smtClean="0"/>
              <a:t>. A </a:t>
            </a:r>
            <a:r>
              <a:rPr lang="en-US" baseline="0" dirty="0" err="1" smtClean="0"/>
              <a:t>kézi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állítású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váltók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alakjelzők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rég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kimentek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divatból</a:t>
            </a:r>
            <a:r>
              <a:rPr lang="en-US" baseline="0" dirty="0" smtClean="0"/>
              <a:t>, a </a:t>
            </a:r>
            <a:r>
              <a:rPr lang="en-US" baseline="0" dirty="0" err="1" smtClean="0"/>
              <a:t>nagyvasúton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használata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már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múlté</a:t>
            </a:r>
            <a:r>
              <a:rPr lang="en-US" baseline="0" dirty="0" smtClean="0"/>
              <a:t>. </a:t>
            </a:r>
            <a:endParaRPr lang="hu-H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err="1" smtClean="0"/>
              <a:t>Január</a:t>
            </a:r>
            <a:r>
              <a:rPr lang="en-US" dirty="0" smtClean="0"/>
              <a:t> 14-én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egész</a:t>
            </a:r>
            <a:r>
              <a:rPr lang="en-US" dirty="0" smtClean="0"/>
              <a:t> </a:t>
            </a:r>
            <a:r>
              <a:rPr lang="en-US" dirty="0" err="1" smtClean="0"/>
              <a:t>osztály</a:t>
            </a:r>
            <a:r>
              <a:rPr lang="en-US" dirty="0" smtClean="0"/>
              <a:t> </a:t>
            </a:r>
            <a:r>
              <a:rPr lang="en-US" dirty="0" err="1" smtClean="0"/>
              <a:t>ellátogatott</a:t>
            </a:r>
            <a:r>
              <a:rPr lang="en-US" dirty="0" smtClean="0"/>
              <a:t> a </a:t>
            </a:r>
            <a:r>
              <a:rPr lang="en-US" dirty="0" err="1" smtClean="0"/>
              <a:t>Gyermekvasútra</a:t>
            </a:r>
            <a:r>
              <a:rPr lang="en-US" dirty="0" smtClean="0"/>
              <a:t>. </a:t>
            </a:r>
            <a:r>
              <a:rPr lang="en-US" dirty="0" err="1" smtClean="0"/>
              <a:t>Hűvösvölgyben</a:t>
            </a:r>
            <a:r>
              <a:rPr lang="en-US" dirty="0" smtClean="0"/>
              <a:t> </a:t>
            </a:r>
            <a:r>
              <a:rPr lang="en-US" dirty="0" err="1" smtClean="0"/>
              <a:t>bekukkantottunk</a:t>
            </a:r>
            <a:r>
              <a:rPr lang="en-US" dirty="0" smtClean="0"/>
              <a:t> a </a:t>
            </a:r>
            <a:r>
              <a:rPr lang="en-US" dirty="0" err="1" smtClean="0"/>
              <a:t>Gyermekvasutas</a:t>
            </a:r>
            <a:r>
              <a:rPr lang="en-US" dirty="0" smtClean="0"/>
              <a:t> </a:t>
            </a:r>
            <a:r>
              <a:rPr lang="en-US" dirty="0" err="1" smtClean="0"/>
              <a:t>Otthonba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a </a:t>
            </a:r>
            <a:r>
              <a:rPr lang="en-US" dirty="0" err="1" smtClean="0"/>
              <a:t>vontatási</a:t>
            </a:r>
            <a:r>
              <a:rPr lang="en-US" dirty="0" smtClean="0"/>
              <a:t> </a:t>
            </a:r>
            <a:r>
              <a:rPr lang="en-US" dirty="0" err="1" smtClean="0"/>
              <a:t>telepre</a:t>
            </a:r>
            <a:r>
              <a:rPr lang="en-US" dirty="0" smtClean="0"/>
              <a:t>. </a:t>
            </a:r>
            <a:endParaRPr lang="hu-H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Megvizsgáltuk közelről hogyan is működik egy váltó. </a:t>
            </a:r>
          </a:p>
          <a:p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Tiszteletünket tettük Magyarország egyetlen kisvasúti mozdonyfordítójánál.</a:t>
            </a:r>
          </a:p>
          <a:p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Megcsodáltunk egy különleges tűzoltó tehervagont, amire akkor van szükség, ha a száraz avar meggyullad egy gőzösből kipattanó szikrától.</a:t>
            </a:r>
          </a:p>
          <a:p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Láttunk keskenynyomtávú erdészeti vonalról származó mozdonyocskát és sínautót.</a:t>
            </a:r>
          </a:p>
          <a:p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Bekukkanthattunk a fűtőházba, ahol éppen egy motorvonatot újrafestése előtt csiszoltak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és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egy dízelmozdony motorját szerelték.</a:t>
            </a:r>
            <a:endParaRPr lang="en-US" sz="2000" b="0" i="0" u="none" strike="noStrike" kern="1200" dirty="0" smtClean="0">
              <a:ln>
                <a:noFill/>
              </a:ln>
              <a:latin typeface="Arial" pitchFamily="18"/>
            </a:endParaRPr>
          </a:p>
          <a:p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Végül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végigjártuk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a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múzeumot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,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ami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zsúfolásig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volt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megtöltve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régi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vasutas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munkaeszközökkel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,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modellekkel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és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vasutas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játékokkal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.</a:t>
            </a:r>
            <a:endParaRPr lang="hu-HU" sz="2000" b="0" i="0" u="none" strike="noStrike" kern="1200" dirty="0" smtClean="0">
              <a:ln>
                <a:noFill/>
              </a:ln>
              <a:latin typeface="Arial" pitchFamily="18"/>
            </a:endParaRPr>
          </a:p>
          <a:p>
            <a:endParaRPr lang="hu-H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Ezek után jegyet váltottunk és felutaztunk a másik végállomásig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-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Széchenyi-hegyig 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- 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az Mk45 2005 pályaszámú mozdony által vontatott szerelvényen.</a:t>
            </a:r>
            <a:endParaRPr lang="en-US" sz="2000" b="0" i="0" u="none" strike="noStrike" kern="1200" dirty="0" smtClean="0">
              <a:ln>
                <a:noFill/>
              </a:ln>
              <a:latin typeface="Arial" pitchFamily="18"/>
            </a:endParaRPr>
          </a:p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 gyermekvasutas üzemfőnök (csomóponti főnők) engedélyével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meglátogathattuk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a váltóállító központ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ot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, ahol alapos oktatást kaptunk a biztosító berendezés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ről</a:t>
            </a:r>
            <a:r>
              <a:rPr lang="hu-HU" sz="2000" b="0" i="0" u="none" strike="noStrike" kern="1200" dirty="0" smtClean="0">
                <a:ln>
                  <a:noFill/>
                </a:ln>
                <a:latin typeface="Arial" pitchFamily="18"/>
              </a:rPr>
              <a:t> és kipróbálhattuk milyen nehéz a csappantyúkat kezelni.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képen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látható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kék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színű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karral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éppen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egy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tolatásjelzőt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állítottunk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, a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fekete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színű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karok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egyébként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váltóállító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,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míg</a:t>
            </a:r>
            <a:r>
              <a:rPr lang="en-US" sz="2000" b="0" i="0" u="none" strike="noStrike" kern="120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dirty="0" err="1" smtClean="0">
                <a:ln>
                  <a:noFill/>
                </a:ln>
                <a:latin typeface="Arial" pitchFamily="18"/>
              </a:rPr>
              <a:t>pirosak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jelzőállító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karok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.</a:t>
            </a:r>
          </a:p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Végül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vezető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váltókezelő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bácsi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megmutatta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nekünk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hogyan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működik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váltójelző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és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mit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jelez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piros-fehér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színű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súlykörtére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festett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betű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. Ha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egyenes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állású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váltó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,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akkor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olvashtó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az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A, ha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fejjel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lefele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áll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,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akkor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a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váltó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</a:t>
            </a:r>
            <a:r>
              <a:rPr lang="en-US" sz="2000" b="0" i="0" u="none" strike="noStrike" kern="1200" baseline="0" dirty="0" err="1" smtClean="0">
                <a:ln>
                  <a:noFill/>
                </a:ln>
                <a:latin typeface="Arial" pitchFamily="18"/>
              </a:rPr>
              <a:t>kitérőben</a:t>
            </a:r>
            <a:r>
              <a:rPr lang="en-US" sz="2000" b="0" i="0" u="none" strike="noStrike" kern="1200" baseline="0" dirty="0" smtClean="0">
                <a:ln>
                  <a:noFill/>
                </a:ln>
                <a:latin typeface="Arial" pitchFamily="18"/>
              </a:rPr>
              <a:t> van.</a:t>
            </a:r>
            <a:endParaRPr lang="hu-HU" sz="2000" b="0" i="0" u="none" strike="noStrike" kern="1200" dirty="0" smtClean="0">
              <a:ln>
                <a:noFill/>
              </a:ln>
              <a:latin typeface="Arial" pitchFamily="18"/>
            </a:endParaRPr>
          </a:p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u-HU" sz="2000" b="0" i="0" u="none" strike="noStrike" kern="1200" dirty="0" smtClean="0">
              <a:ln>
                <a:noFill/>
              </a:ln>
              <a:latin typeface="Arial" pitchFamily="18"/>
            </a:endParaRPr>
          </a:p>
          <a:p>
            <a:endParaRPr lang="hu-H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Gyermekvasúton</a:t>
            </a:r>
            <a:r>
              <a:rPr lang="en-US" dirty="0" smtClean="0"/>
              <a:t> a </a:t>
            </a:r>
            <a:r>
              <a:rPr lang="en-US" dirty="0" err="1" smtClean="0"/>
              <a:t>végállomásokon</a:t>
            </a:r>
            <a:r>
              <a:rPr lang="en-US" dirty="0" smtClean="0"/>
              <a:t> </a:t>
            </a:r>
            <a:r>
              <a:rPr lang="en-US" dirty="0" err="1" smtClean="0"/>
              <a:t>körbejár</a:t>
            </a:r>
            <a:r>
              <a:rPr lang="en-US" dirty="0" smtClean="0"/>
              <a:t> a </a:t>
            </a:r>
            <a:r>
              <a:rPr lang="en-US" dirty="0" err="1" smtClean="0"/>
              <a:t>mozdony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ami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jelenti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dirty="0" smtClean="0"/>
              <a:t> </a:t>
            </a:r>
            <a:r>
              <a:rPr lang="en-US" dirty="0" err="1" smtClean="0"/>
              <a:t>lekapcsolják</a:t>
            </a:r>
            <a:r>
              <a:rPr lang="en-US" dirty="0" smtClean="0"/>
              <a:t> a </a:t>
            </a:r>
            <a:r>
              <a:rPr lang="en-US" dirty="0" err="1" smtClean="0"/>
              <a:t>szerelvényről</a:t>
            </a:r>
            <a:r>
              <a:rPr lang="en-US" dirty="0" smtClean="0"/>
              <a:t> </a:t>
            </a:r>
            <a:r>
              <a:rPr lang="en-US" dirty="0" err="1" smtClean="0"/>
              <a:t>és</a:t>
            </a:r>
            <a:r>
              <a:rPr lang="en-US" dirty="0" smtClean="0"/>
              <a:t> a </a:t>
            </a:r>
            <a:r>
              <a:rPr lang="en-US" dirty="0" err="1" smtClean="0"/>
              <a:t>másik</a:t>
            </a:r>
            <a:r>
              <a:rPr lang="en-US" dirty="0" smtClean="0"/>
              <a:t> </a:t>
            </a:r>
            <a:r>
              <a:rPr lang="en-US" dirty="0" err="1" smtClean="0"/>
              <a:t>vágányt</a:t>
            </a:r>
            <a:r>
              <a:rPr lang="en-US" dirty="0" smtClean="0"/>
              <a:t> </a:t>
            </a:r>
            <a:r>
              <a:rPr lang="en-US" dirty="0" err="1" smtClean="0"/>
              <a:t>használva</a:t>
            </a:r>
            <a:r>
              <a:rPr lang="en-US" dirty="0" smtClean="0"/>
              <a:t> </a:t>
            </a:r>
            <a:r>
              <a:rPr lang="en-US" dirty="0" err="1" smtClean="0"/>
              <a:t>megkerülik</a:t>
            </a:r>
            <a:r>
              <a:rPr lang="en-US" dirty="0" smtClean="0"/>
              <a:t> </a:t>
            </a:r>
            <a:r>
              <a:rPr lang="en-US" dirty="0" err="1" smtClean="0"/>
              <a:t>vele</a:t>
            </a:r>
            <a:r>
              <a:rPr lang="en-US" dirty="0" smtClean="0"/>
              <a:t> a </a:t>
            </a:r>
            <a:r>
              <a:rPr lang="en-US" dirty="0" err="1" smtClean="0"/>
              <a:t>kocsikat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majd</a:t>
            </a:r>
            <a:r>
              <a:rPr lang="en-US" baseline="0" dirty="0" smtClean="0"/>
              <a:t> </a:t>
            </a:r>
            <a:r>
              <a:rPr lang="en-US" dirty="0" smtClean="0"/>
              <a:t>a </a:t>
            </a:r>
            <a:r>
              <a:rPr lang="en-US" dirty="0" err="1" smtClean="0"/>
              <a:t>szerelvény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ellenkező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végére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rátolnak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vele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újra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rákapcsolják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szerelvényre</a:t>
            </a:r>
            <a:r>
              <a:rPr lang="en-US" baseline="0" dirty="0" smtClean="0"/>
              <a:t>. A </a:t>
            </a:r>
            <a:r>
              <a:rPr lang="en-US" baseline="0" dirty="0" err="1" smtClean="0"/>
              <a:t>vasutasok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mozgatását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tolatásnak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nevezik</a:t>
            </a:r>
            <a:r>
              <a:rPr lang="en-US" baseline="0" dirty="0" smtClean="0"/>
              <a:t>. A </a:t>
            </a:r>
            <a:r>
              <a:rPr lang="en-US" baseline="0" dirty="0" err="1" smtClean="0"/>
              <a:t>váltókezelő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sárga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zászlóval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lámpával</a:t>
            </a:r>
            <a:r>
              <a:rPr lang="en-US" baseline="0" dirty="0" smtClean="0"/>
              <a:t> ad </a:t>
            </a:r>
            <a:r>
              <a:rPr lang="en-US" baseline="0" dirty="0" err="1" smtClean="0"/>
              <a:t>jelzést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mozdonyvezetőnek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merre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mozogjon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géppel</a:t>
            </a:r>
            <a:r>
              <a:rPr lang="en-US" baseline="0" dirty="0" smtClean="0"/>
              <a:t>. A </a:t>
            </a:r>
            <a:r>
              <a:rPr lang="en-US" baseline="0" dirty="0" err="1" smtClean="0"/>
              <a:t>Széchenyi-hegyi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tolatások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alkalmával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megfigyeltük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jelzéseket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amit</a:t>
            </a:r>
            <a:r>
              <a:rPr lang="en-US" baseline="0" dirty="0" smtClean="0"/>
              <a:t> most XY fog </a:t>
            </a:r>
            <a:r>
              <a:rPr lang="en-US" baseline="0" dirty="0" err="1" smtClean="0"/>
              <a:t>bemutatni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nektek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A </a:t>
            </a:r>
            <a:r>
              <a:rPr lang="en-US" baseline="0" dirty="0" err="1" smtClean="0"/>
              <a:t>legfontosabb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jelzés</a:t>
            </a:r>
            <a:r>
              <a:rPr lang="en-US" baseline="0" dirty="0" smtClean="0"/>
              <a:t> a MEGÁLLJ! , </a:t>
            </a:r>
            <a:r>
              <a:rPr lang="en-US" baseline="0" dirty="0" err="1" smtClean="0"/>
              <a:t>amit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zászló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körbeforgatásával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jelezni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sípba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három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rövidet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fújni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egymás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után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többször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Ha a </a:t>
            </a:r>
            <a:r>
              <a:rPr lang="en-US" baseline="0" dirty="0" err="1" smtClean="0"/>
              <a:t>zászlót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vízszintesen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lobogtatjuk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akkor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jelenti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mozdonnyal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váltókezelő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felé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menni</a:t>
            </a:r>
            <a:r>
              <a:rPr lang="en-US" baseline="0" dirty="0" smtClean="0"/>
              <a:t>: KÖZELEDJ FELÉM!, </a:t>
            </a:r>
            <a:r>
              <a:rPr lang="en-US" baseline="0" dirty="0" err="1" smtClean="0"/>
              <a:t>síppal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egyrövid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hosszú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ti-tááá</a:t>
            </a:r>
            <a:r>
              <a:rPr lang="en-US" baseline="0" dirty="0" smtClean="0"/>
              <a:t>), </a:t>
            </a:r>
            <a:r>
              <a:rPr lang="en-US" baseline="0" dirty="0" err="1" smtClean="0"/>
              <a:t>egymás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után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többször</a:t>
            </a:r>
            <a:r>
              <a:rPr lang="en-US" baseline="0" dirty="0" smtClean="0"/>
              <a:t>.</a:t>
            </a:r>
          </a:p>
          <a:p>
            <a:pPr marL="216000" marR="0" indent="-216000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Ha a </a:t>
            </a:r>
            <a:r>
              <a:rPr lang="en-US" baseline="0" dirty="0" err="1" smtClean="0"/>
              <a:t>zászlót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függőlegesen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lobogtatjuk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akkor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jelenti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mozdonnyal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váltókezelőtől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távolodni</a:t>
            </a:r>
            <a:r>
              <a:rPr lang="en-US" baseline="0" dirty="0" smtClean="0"/>
              <a:t> 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: TÁVOLODJ TŐLEM!, </a:t>
            </a:r>
            <a:r>
              <a:rPr lang="en-US" baseline="0" dirty="0" err="1" smtClean="0"/>
              <a:t>síppal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hosszú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tááá</a:t>
            </a:r>
            <a:r>
              <a:rPr lang="en-US" baseline="0" dirty="0" smtClean="0"/>
              <a:t>), </a:t>
            </a:r>
            <a:r>
              <a:rPr lang="en-US" baseline="0" dirty="0" err="1" smtClean="0"/>
              <a:t>egymás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után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többször</a:t>
            </a:r>
            <a:r>
              <a:rPr lang="en-US" baseline="0" dirty="0" smtClean="0"/>
              <a:t>.</a:t>
            </a:r>
          </a:p>
          <a:p>
            <a:endParaRPr lang="hu-H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err="1" smtClean="0"/>
              <a:t>Megfigyeltük</a:t>
            </a:r>
            <a:r>
              <a:rPr lang="en-US" dirty="0" smtClean="0"/>
              <a:t> </a:t>
            </a:r>
            <a:r>
              <a:rPr lang="en-US" dirty="0" err="1" smtClean="0"/>
              <a:t>azt</a:t>
            </a:r>
            <a:r>
              <a:rPr lang="en-US" dirty="0" smtClean="0"/>
              <a:t> is, </a:t>
            </a:r>
            <a:r>
              <a:rPr lang="en-US" dirty="0" err="1" smtClean="0"/>
              <a:t>hogy</a:t>
            </a:r>
            <a:r>
              <a:rPr lang="en-US" dirty="0" smtClean="0"/>
              <a:t> 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mozdonyvezetőnek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hiába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mutat</a:t>
            </a:r>
            <a:r>
              <a:rPr lang="en-US" baseline="0" dirty="0" smtClean="0"/>
              <a:t> SZABAD </a:t>
            </a:r>
            <a:r>
              <a:rPr lang="en-US" baseline="0" dirty="0" err="1" smtClean="0"/>
              <a:t>jelzést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kijárati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jelző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állomáson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addig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szabad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elindulnia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szerelvénnyel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amíg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forgalmi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szolgálattevő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naplózó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ad </a:t>
            </a:r>
            <a:r>
              <a:rPr lang="en-US" baseline="0" dirty="0" err="1" smtClean="0"/>
              <a:t>neki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engedélyt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rá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azaz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vonatot</a:t>
            </a:r>
            <a:r>
              <a:rPr lang="en-US" baseline="0" dirty="0" smtClean="0"/>
              <a:t> el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meneszteni</a:t>
            </a:r>
            <a:r>
              <a:rPr lang="en-US" baseline="0" dirty="0" smtClean="0"/>
              <a:t>.</a:t>
            </a:r>
            <a:endParaRPr lang="en-US" dirty="0" smtClean="0"/>
          </a:p>
          <a:p>
            <a:r>
              <a:rPr lang="en-US" baseline="0" dirty="0" err="1" smtClean="0"/>
              <a:t>Azt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hogyan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elmeneszteni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vonatot</a:t>
            </a:r>
            <a:r>
              <a:rPr lang="en-US" baseline="0" dirty="0" smtClean="0"/>
              <a:t> ZW </a:t>
            </a:r>
            <a:r>
              <a:rPr lang="en-US" baseline="0" dirty="0" err="1" smtClean="0"/>
              <a:t>fogja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bemutatni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nektek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A </a:t>
            </a:r>
            <a:r>
              <a:rPr lang="en-US" baseline="0" dirty="0" err="1" smtClean="0"/>
              <a:t>naplózó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először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kiáll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mellé-elé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leellenőrzi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befejeződött</a:t>
            </a:r>
            <a:r>
              <a:rPr lang="en-US" baseline="0" dirty="0" smtClean="0"/>
              <a:t>-e a le-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felszállás</a:t>
            </a:r>
            <a:r>
              <a:rPr lang="en-US" baseline="0" dirty="0" smtClean="0"/>
              <a:t>. Ha </a:t>
            </a:r>
            <a:r>
              <a:rPr lang="en-US" baseline="0" dirty="0" err="1" smtClean="0"/>
              <a:t>igen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vízszintesen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kitartja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zöld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színű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tárcsát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lámpát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jelenti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FELHÍVÁS!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jelzi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szándékában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áll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elindítani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vonatot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Ezzel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időben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hosszan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sípjába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fúj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amivel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utasítja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vonatkísérőket</a:t>
            </a:r>
            <a:r>
              <a:rPr lang="en-US" baseline="0" dirty="0" smtClean="0"/>
              <a:t> (pl. a </a:t>
            </a:r>
            <a:r>
              <a:rPr lang="en-US" baseline="0" dirty="0" err="1" smtClean="0"/>
              <a:t>kalauzokat</a:t>
            </a:r>
            <a:r>
              <a:rPr lang="en-US" baseline="0" dirty="0" smtClean="0"/>
              <a:t>),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foglalják</a:t>
            </a:r>
            <a:r>
              <a:rPr lang="en-US" baseline="0" dirty="0" smtClean="0"/>
              <a:t> el </a:t>
            </a:r>
            <a:r>
              <a:rPr lang="en-US" baseline="0" dirty="0" err="1" smtClean="0"/>
              <a:t>szolgálati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helyüket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vonaton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A </a:t>
            </a:r>
            <a:r>
              <a:rPr lang="en-US" baseline="0" dirty="0" err="1" smtClean="0"/>
              <a:t>kalauzok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pontosabban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jegyvizsgálók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felemelik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karjukat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kidugják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ajtónyíláson</a:t>
            </a:r>
            <a:r>
              <a:rPr lang="en-US" baseline="0" dirty="0" smtClean="0"/>
              <a:t>, de </a:t>
            </a:r>
            <a:r>
              <a:rPr lang="en-US" baseline="0" dirty="0" err="1" smtClean="0"/>
              <a:t>csak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akkor</a:t>
            </a:r>
            <a:r>
              <a:rPr lang="en-US" baseline="0" dirty="0" smtClean="0"/>
              <a:t>, ha </a:t>
            </a:r>
            <a:r>
              <a:rPr lang="en-US" baseline="0" dirty="0" err="1" smtClean="0"/>
              <a:t>az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utasok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valóban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befejezték</a:t>
            </a:r>
            <a:r>
              <a:rPr lang="en-US" baseline="0" dirty="0" smtClean="0"/>
              <a:t> a le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felszállást</a:t>
            </a:r>
            <a:r>
              <a:rPr lang="en-US" baseline="0" dirty="0" smtClean="0"/>
              <a:t> (INDULÁSRA KÉSZEN </a:t>
            </a:r>
            <a:r>
              <a:rPr lang="en-US" baseline="0" dirty="0" err="1" smtClean="0"/>
              <a:t>jelzés</a:t>
            </a:r>
            <a:r>
              <a:rPr lang="en-US" baseline="0" dirty="0" smtClean="0"/>
              <a:t>).</a:t>
            </a:r>
          </a:p>
          <a:p>
            <a:r>
              <a:rPr lang="en-US" baseline="0" dirty="0" err="1" smtClean="0"/>
              <a:t>Ezek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után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naplózó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tárcsát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függőleges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mozgatja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úgy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mozdonyvezető</a:t>
            </a:r>
            <a:r>
              <a:rPr lang="en-US" baseline="0" dirty="0" smtClean="0"/>
              <a:t> is </a:t>
            </a:r>
            <a:r>
              <a:rPr lang="en-US" baseline="0" dirty="0" err="1" smtClean="0"/>
              <a:t>lássa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tulajdonképpen</a:t>
            </a:r>
            <a:r>
              <a:rPr lang="en-US" baseline="0" dirty="0" smtClean="0"/>
              <a:t> a FELHÍVÁS AZ INDÍTÁSRA ! </a:t>
            </a:r>
            <a:r>
              <a:rPr lang="en-US" baseline="0" dirty="0" err="1" smtClean="0"/>
              <a:t>jelzés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Egészen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addig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teszi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ezt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amíg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mozdony</a:t>
            </a:r>
            <a:r>
              <a:rPr lang="en-US" baseline="0" dirty="0" smtClean="0"/>
              <a:t> meg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smtClean="0"/>
              <a:t>mozdul. </a:t>
            </a:r>
            <a:r>
              <a:rPr lang="en-US" baseline="0" dirty="0" err="1" smtClean="0"/>
              <a:t>Ekkor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tárcsát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hóna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alá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csapja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tiszteleg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egészen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addig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amíg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vonat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teljesen</a:t>
            </a:r>
            <a:r>
              <a:rPr lang="en-US" baseline="0" dirty="0" smtClean="0"/>
              <a:t> el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halad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előtte</a:t>
            </a:r>
            <a:r>
              <a:rPr lang="en-US" baseline="0" dirty="0" smtClean="0"/>
              <a:t>.</a:t>
            </a:r>
          </a:p>
          <a:p>
            <a:endParaRPr lang="en-US" baseline="0" dirty="0" smtClean="0"/>
          </a:p>
          <a:p>
            <a:r>
              <a:rPr lang="en-US" baseline="0" dirty="0" err="1" smtClean="0"/>
              <a:t>Szóval</a:t>
            </a:r>
            <a:r>
              <a:rPr lang="en-US" baseline="0" dirty="0" smtClean="0"/>
              <a:t>, a </a:t>
            </a:r>
            <a:r>
              <a:rPr lang="en-US" baseline="0" dirty="0" err="1" smtClean="0"/>
              <a:t>kiránduláson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mindenkinek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nagyon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tetszett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gyermekvasutasok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munkája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Többen</a:t>
            </a:r>
            <a:r>
              <a:rPr lang="en-US" baseline="0" dirty="0" smtClean="0"/>
              <a:t> el is </a:t>
            </a:r>
            <a:r>
              <a:rPr lang="en-US" baseline="0" dirty="0" err="1" smtClean="0"/>
              <a:t>határozták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szeretnének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gyermekvasutasok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lenni</a:t>
            </a:r>
            <a:r>
              <a:rPr lang="en-US" baseline="0" dirty="0" smtClean="0"/>
              <a:t>…</a:t>
            </a:r>
            <a:endParaRPr lang="hu-HU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71600" y="763588"/>
            <a:ext cx="5029200" cy="37719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Jegyzetek helye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hu-H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936F2F0-61CE-4289-8407-3F02B366A16D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6701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0DA20DD-AF9B-4BDE-9C9F-5A1C666F3AEF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2001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E042978-7518-46F4-B73A-492D46CE2A54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099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3592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14913" y="1768475"/>
            <a:ext cx="43592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C90377A-1FBD-4612-9E3A-0813788BD5D8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6100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015860B-7BD5-43BA-A00D-17DAB5422B25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7045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2682F3-B463-4E21-B697-2D27890BE636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052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20E1FF0-6FE4-4882-9EF8-862470F6A916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6146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41D0107-3299-4BB2-BA3B-AA47587EE803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119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5E92D66-6699-4E41-9D6F-DA59A4D5B062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175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51DFA4-643B-4855-B5CE-A7981D6EEC91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00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ACC3AC7-E547-43A3-AF6A-6C5BEA8268BA}" type="slidenum"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173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hu-HU"/>
          </a:p>
        </p:txBody>
      </p:sp>
      <p:sp>
        <p:nvSpPr>
          <p:cNvPr id="3" name="Szöveg helye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88700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hu-HU" sz="32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defPPr>
            <a:lvl1pPr marL="43200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hu-HU" sz="32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1pPr>
            <a:lvl2pPr marL="86400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hu-HU" sz="28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2pPr>
            <a:lvl3pPr marL="1295999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hu-HU" sz="24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3pPr>
            <a:lvl4pPr marL="172800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hu-HU" sz="20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4pPr>
            <a:lvl5pPr marL="216000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u-HU" sz="20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5pPr>
            <a:lvl6pPr marL="259200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u-HU" sz="20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6pPr>
            <a:lvl7pPr marL="302400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u-HU" sz="20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7pPr>
            <a:lvl8pPr marL="345600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u-HU" sz="20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8pPr>
            <a:lvl9pPr marL="3887999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hu-HU" sz="2000" b="0" i="0" u="none" strike="noStrike" kern="1200">
                <a:ln>
                  <a:noFill/>
                </a:ln>
                <a:latin typeface="Arial" pitchFamily="18"/>
                <a:ea typeface="Droid Sans Fallback" pitchFamily="2"/>
                <a:cs typeface="Lohit Hindi" pitchFamily="2"/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hu-HU"/>
          </a:p>
        </p:txBody>
      </p:sp>
      <p:sp>
        <p:nvSpPr>
          <p:cNvPr id="5" name="Élőláb helye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endParaRPr lang="hu-HU"/>
          </a:p>
        </p:txBody>
      </p:sp>
      <p:sp>
        <p:nvSpPr>
          <p:cNvPr id="6" name="Dia számának helye 5"/>
          <p:cNvSpPr txBox="1">
            <a:spLocks noGrp="1"/>
          </p:cNvSpPr>
          <p:nvPr>
            <p:ph type="sldNum" sz="quarter" idx="4"/>
          </p:nvPr>
        </p:nvSpPr>
        <p:spPr>
          <a:xfrm>
            <a:off x="722700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hu-HU" sz="1400" kern="1200">
                <a:latin typeface="Times New Roman" pitchFamily="18"/>
                <a:ea typeface="DejaVu Sans" pitchFamily="2"/>
                <a:cs typeface="DejaVu Sans" pitchFamily="2"/>
              </a:defRPr>
            </a:lvl1pPr>
          </a:lstStyle>
          <a:p>
            <a:pPr lvl="0"/>
            <a:fld id="{E9BAC776-E7EE-4093-A154-AF8560B75C5B}" type="slidenum"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hu-HU" sz="4400" b="0" i="0" u="none" strike="noStrike" kern="1200">
          <a:ln>
            <a:noFill/>
          </a:ln>
          <a:latin typeface="Arial" pitchFamily="18"/>
        </a:defRPr>
      </a:lvl1pPr>
    </p:titleStyle>
    <p:bodyStyle>
      <a:lvl1pPr rtl="0" hangingPunct="0">
        <a:spcBef>
          <a:spcPts val="0"/>
        </a:spcBef>
        <a:spcAft>
          <a:spcPts val="1417"/>
        </a:spcAft>
        <a:tabLst/>
        <a:defRPr lang="hu-HU" sz="3200" b="0" i="0" u="none" strike="noStrike" kern="1200">
          <a:ln>
            <a:noFill/>
          </a:ln>
          <a:latin typeface="Arial" pitchFamily="18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1.jpg"/><Relationship Id="rId5" Type="http://schemas.openxmlformats.org/officeDocument/2006/relationships/image" Target="../media/image4.jpeg"/><Relationship Id="rId10" Type="http://schemas.openxmlformats.org/officeDocument/2006/relationships/image" Target="../media/image10.jpg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6.jpg"/><Relationship Id="rId5" Type="http://schemas.openxmlformats.org/officeDocument/2006/relationships/image" Target="../media/image4.jpeg"/><Relationship Id="rId10" Type="http://schemas.openxmlformats.org/officeDocument/2006/relationships/image" Target="../media/image15.jp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19.jpg"/><Relationship Id="rId5" Type="http://schemas.openxmlformats.org/officeDocument/2006/relationships/image" Target="../media/image4.jpeg"/><Relationship Id="rId10" Type="http://schemas.openxmlformats.org/officeDocument/2006/relationships/image" Target="../media/image18.jp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24.jp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2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22.jpg"/><Relationship Id="rId5" Type="http://schemas.openxmlformats.org/officeDocument/2006/relationships/image" Target="../media/image4.jpeg"/><Relationship Id="rId10" Type="http://schemas.openxmlformats.org/officeDocument/2006/relationships/image" Target="../media/image21.jpg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27.jpg"/><Relationship Id="rId5" Type="http://schemas.openxmlformats.org/officeDocument/2006/relationships/image" Target="../media/image4.jpeg"/><Relationship Id="rId10" Type="http://schemas.openxmlformats.org/officeDocument/2006/relationships/image" Target="../media/image26.jp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32.jpeg"/><Relationship Id="rId3" Type="http://schemas.openxmlformats.org/officeDocument/2006/relationships/image" Target="../media/image29.jpg"/><Relationship Id="rId7" Type="http://schemas.openxmlformats.org/officeDocument/2006/relationships/image" Target="../media/image4.jpeg"/><Relationship Id="rId12" Type="http://schemas.openxmlformats.org/officeDocument/2006/relationships/image" Target="../media/image31.jpg"/><Relationship Id="rId17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5" Type="http://schemas.openxmlformats.org/officeDocument/2006/relationships/image" Target="../media/image34.jpg"/><Relationship Id="rId10" Type="http://schemas.openxmlformats.org/officeDocument/2006/relationships/image" Target="../media/image7.gif"/><Relationship Id="rId4" Type="http://schemas.openxmlformats.org/officeDocument/2006/relationships/image" Target="../media/image30.jpeg"/><Relationship Id="rId9" Type="http://schemas.openxmlformats.org/officeDocument/2006/relationships/image" Target="../media/image6.gif"/><Relationship Id="rId14" Type="http://schemas.openxmlformats.org/officeDocument/2006/relationships/image" Target="../media/image3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39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3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37.jpg"/><Relationship Id="rId5" Type="http://schemas.openxmlformats.org/officeDocument/2006/relationships/image" Target="../media/image4.jpeg"/><Relationship Id="rId10" Type="http://schemas.openxmlformats.org/officeDocument/2006/relationships/image" Target="../media/image36.jp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39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4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41.jpg"/><Relationship Id="rId5" Type="http://schemas.openxmlformats.org/officeDocument/2006/relationships/image" Target="../media/image4.jpeg"/><Relationship Id="rId10" Type="http://schemas.openxmlformats.org/officeDocument/2006/relationships/image" Target="../media/image40.jp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46.jpg"/><Relationship Id="rId18" Type="http://schemas.openxmlformats.org/officeDocument/2006/relationships/image" Target="../media/image51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45.jpg"/><Relationship Id="rId17" Type="http://schemas.openxmlformats.org/officeDocument/2006/relationships/image" Target="../media/image50.gif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49.gif"/><Relationship Id="rId20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44.jpg"/><Relationship Id="rId5" Type="http://schemas.openxmlformats.org/officeDocument/2006/relationships/image" Target="../media/image4.jpeg"/><Relationship Id="rId15" Type="http://schemas.openxmlformats.org/officeDocument/2006/relationships/image" Target="../media/image48.jpg"/><Relationship Id="rId10" Type="http://schemas.openxmlformats.org/officeDocument/2006/relationships/image" Target="../media/image43.jpg"/><Relationship Id="rId19" Type="http://schemas.openxmlformats.org/officeDocument/2006/relationships/image" Target="../media/image52.gif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53.jpg"/><Relationship Id="rId5" Type="http://schemas.openxmlformats.org/officeDocument/2006/relationships/image" Target="../media/image4.jpeg"/><Relationship Id="rId10" Type="http://schemas.openxmlformats.org/officeDocument/2006/relationships/image" Target="../media/image47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57.jpg"/><Relationship Id="rId18" Type="http://schemas.openxmlformats.org/officeDocument/2006/relationships/image" Target="../media/image54.png"/><Relationship Id="rId3" Type="http://schemas.openxmlformats.org/officeDocument/2006/relationships/image" Target="../media/image55.jpg"/><Relationship Id="rId7" Type="http://schemas.openxmlformats.org/officeDocument/2006/relationships/image" Target="../media/image5.gif"/><Relationship Id="rId12" Type="http://schemas.openxmlformats.org/officeDocument/2006/relationships/image" Target="../media/image56.jpg"/><Relationship Id="rId17" Type="http://schemas.openxmlformats.org/officeDocument/2006/relationships/image" Target="../media/image61.gif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47.jpeg"/><Relationship Id="rId5" Type="http://schemas.openxmlformats.org/officeDocument/2006/relationships/image" Target="../media/image3.jpeg"/><Relationship Id="rId15" Type="http://schemas.openxmlformats.org/officeDocument/2006/relationships/image" Target="../media/image59.jp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58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63.jp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61.gif"/><Relationship Id="rId17" Type="http://schemas.openxmlformats.org/officeDocument/2006/relationships/image" Target="../media/image54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6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62.jpg"/><Relationship Id="rId5" Type="http://schemas.openxmlformats.org/officeDocument/2006/relationships/image" Target="../media/image4.jpeg"/><Relationship Id="rId15" Type="http://schemas.openxmlformats.org/officeDocument/2006/relationships/image" Target="../media/image65.jpg"/><Relationship Id="rId10" Type="http://schemas.openxmlformats.org/officeDocument/2006/relationships/image" Target="../media/image47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64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69.gif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68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67.jpg"/><Relationship Id="rId5" Type="http://schemas.openxmlformats.org/officeDocument/2006/relationships/image" Target="../media/image4.jpeg"/><Relationship Id="rId10" Type="http://schemas.openxmlformats.org/officeDocument/2006/relationships/image" Target="../media/image47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Relationship Id="rId1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54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71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70.gif"/><Relationship Id="rId5" Type="http://schemas.openxmlformats.org/officeDocument/2006/relationships/image" Target="../media/image4.jpeg"/><Relationship Id="rId10" Type="http://schemas.openxmlformats.org/officeDocument/2006/relationships/image" Target="../media/image47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28.png"/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12" Type="http://schemas.openxmlformats.org/officeDocument/2006/relationships/image" Target="../media/image73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72.jpg"/><Relationship Id="rId5" Type="http://schemas.openxmlformats.org/officeDocument/2006/relationships/image" Target="../media/image4.jpeg"/><Relationship Id="rId10" Type="http://schemas.openxmlformats.org/officeDocument/2006/relationships/image" Target="../media/image47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3" name="Kép helye 2" title="lll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943968" y="1979637"/>
            <a:ext cx="6184080" cy="4384080"/>
          </a:xfrm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pic>
        <p:nvPicPr>
          <p:cNvPr id="19" name="Kép 1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720" y="929603"/>
            <a:ext cx="7620016" cy="76200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11" name="Szövegdoboz 10"/>
          <p:cNvSpPr txBox="1"/>
          <p:nvPr/>
        </p:nvSpPr>
        <p:spPr>
          <a:xfrm>
            <a:off x="287784" y="1691605"/>
            <a:ext cx="56166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keskeny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nyomközű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(760 mm),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erdei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vasút</a:t>
            </a:r>
            <a:endParaRPr lang="en-US" b="1" dirty="0">
              <a:solidFill>
                <a:schemeClr val="bg1">
                  <a:lumMod val="8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vonalának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hossza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11,2 km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Budai-hegységben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közlekedik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  <a:r>
              <a:rPr lang="en-US" b="1" dirty="0" err="1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azaz</a:t>
            </a:r>
            <a:r>
              <a:rPr lang="en-US" b="1" dirty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hegyvidéki</a:t>
            </a:r>
            <a:r>
              <a:rPr lang="en-US" b="1" dirty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vasút</a:t>
            </a:r>
            <a:endParaRPr lang="en-US" b="1" dirty="0" smtClean="0">
              <a:solidFill>
                <a:schemeClr val="bg1">
                  <a:lumMod val="8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két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végállomása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Széchenyi-hegy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és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Hűvösvölgy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szolgálatot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gyermekek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látják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el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1990-ig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Úttörővasút</a:t>
            </a:r>
            <a:r>
              <a:rPr lang="en-US" b="1" dirty="0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volt a </a:t>
            </a:r>
            <a:r>
              <a:rPr lang="en-US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neve</a:t>
            </a:r>
            <a:endParaRPr lang="en-US" b="1" dirty="0">
              <a:solidFill>
                <a:schemeClr val="bg1">
                  <a:lumMod val="8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38" name="Kép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480" y="4516508"/>
            <a:ext cx="3392000" cy="1908000"/>
          </a:xfrm>
          <a:prstGeom prst="rect">
            <a:avLst/>
          </a:prstGeom>
        </p:spPr>
      </p:pic>
      <p:pic>
        <p:nvPicPr>
          <p:cNvPr id="42" name="Kép 4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893" y="1675030"/>
            <a:ext cx="3056355" cy="4968000"/>
          </a:xfrm>
          <a:prstGeom prst="rect">
            <a:avLst/>
          </a:prstGeom>
        </p:spPr>
      </p:pic>
      <p:pic>
        <p:nvPicPr>
          <p:cNvPr id="44" name="Kép 43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0" r="-72"/>
          <a:stretch/>
        </p:blipFill>
        <p:spPr>
          <a:xfrm>
            <a:off x="287784" y="4499917"/>
            <a:ext cx="2556720" cy="1908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36" y="189248"/>
            <a:ext cx="7620016" cy="762002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36" y="913028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42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42419"/>
            <a:ext cx="10080624" cy="159518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Font typeface="StarSymbol"/>
              <a:buNone/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1948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és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1950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között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– 3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szakaszban</a:t>
            </a:r>
            <a:endParaRPr lang="en-US" b="1" dirty="0" smtClean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</a:endParaRPr>
          </a:p>
          <a:p>
            <a:pPr>
              <a:lnSpc>
                <a:spcPct val="150000"/>
              </a:lnSpc>
              <a:buFont typeface="StarSymbol"/>
              <a:buNone/>
            </a:pPr>
            <a:endParaRPr lang="hu-HU" sz="2800" b="1" dirty="0">
              <a:solidFill>
                <a:schemeClr val="bg1">
                  <a:lumMod val="8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177463" y="2051645"/>
            <a:ext cx="432048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Széchenyi-hegy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–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Virágvölgy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1948 </a:t>
            </a:r>
            <a:endParaRPr lang="en-US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Virágvölgy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–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Szépjuhászné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1949</a:t>
            </a:r>
            <a:endParaRPr lang="en-US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Szépjuhászné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–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Hűvösvölgy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1950</a:t>
            </a:r>
            <a:endParaRPr lang="en-US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4" name="Kép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280" y="2236483"/>
            <a:ext cx="4937245" cy="4104000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6" b="7254"/>
          <a:stretch/>
        </p:blipFill>
        <p:spPr>
          <a:xfrm>
            <a:off x="177463" y="3568483"/>
            <a:ext cx="4472160" cy="2772000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936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58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42419"/>
            <a:ext cx="10080624" cy="159518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Font typeface="StarSymbol"/>
              <a:buNone/>
            </a:pP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Ünnepélyes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keretek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között</a:t>
            </a:r>
            <a:endParaRPr lang="en-US" b="1" dirty="0" smtClean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</a:endParaRPr>
          </a:p>
          <a:p>
            <a:pPr>
              <a:lnSpc>
                <a:spcPct val="150000"/>
              </a:lnSpc>
              <a:buFont typeface="StarSymbol"/>
              <a:buNone/>
            </a:pPr>
            <a:endParaRPr lang="hu-HU" sz="2800" b="1" dirty="0">
              <a:solidFill>
                <a:schemeClr val="bg1">
                  <a:lumMod val="8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287784" y="2051645"/>
            <a:ext cx="547178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óriási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érdelődés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mellett</a:t>
            </a:r>
            <a:endParaRPr lang="en-US" b="1" dirty="0" smtClean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a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Csillebérci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Úttörőtáborral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egy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időben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endParaRPr lang="en-US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az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akkori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állami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vezetők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részvételével</a:t>
            </a:r>
            <a:endParaRPr lang="en-US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86" r="11762" b="-412"/>
          <a:stretch/>
        </p:blipFill>
        <p:spPr>
          <a:xfrm>
            <a:off x="5760392" y="2050681"/>
            <a:ext cx="4029456" cy="446400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84" y="3490681"/>
            <a:ext cx="4691274" cy="3024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000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21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4" name="Szövegdoboz 23"/>
          <p:cNvSpPr txBox="1"/>
          <p:nvPr/>
        </p:nvSpPr>
        <p:spPr>
          <a:xfrm>
            <a:off x="1835957" y="1327490"/>
            <a:ext cx="64087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Többek</a:t>
            </a:r>
            <a:r>
              <a:rPr lang="en-US" sz="44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44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között</a:t>
            </a:r>
            <a:r>
              <a:rPr lang="en-US" sz="44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4400" b="1" dirty="0" err="1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jelen</a:t>
            </a:r>
            <a:r>
              <a:rPr lang="en-US" sz="44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</a:t>
            </a:r>
            <a:r>
              <a:rPr lang="en-US" sz="4400" b="1" dirty="0" err="1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voltak</a:t>
            </a:r>
            <a:r>
              <a:rPr lang="en-US" sz="4400" b="1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:</a:t>
            </a:r>
            <a:endParaRPr lang="hu-HU" sz="4400" b="1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pic>
        <p:nvPicPr>
          <p:cNvPr id="32" name="Kép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400" y="1331565"/>
            <a:ext cx="6440504" cy="5220000"/>
          </a:xfrm>
          <a:prstGeom prst="rect">
            <a:avLst/>
          </a:prstGeom>
        </p:spPr>
      </p:pic>
      <p:pic>
        <p:nvPicPr>
          <p:cNvPr id="33" name="Kép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944" y="1331565"/>
            <a:ext cx="6492151" cy="5256000"/>
          </a:xfrm>
          <a:prstGeom prst="rect">
            <a:avLst/>
          </a:prstGeom>
        </p:spPr>
      </p:pic>
      <p:pic>
        <p:nvPicPr>
          <p:cNvPr id="34" name="Kép 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944" y="1331565"/>
            <a:ext cx="6515936" cy="5256000"/>
          </a:xfrm>
          <a:prstGeom prst="rect">
            <a:avLst/>
          </a:prstGeom>
        </p:spPr>
      </p:pic>
      <p:pic>
        <p:nvPicPr>
          <p:cNvPr id="35" name="Kép 3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944" y="1331565"/>
            <a:ext cx="6538856" cy="5292000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0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40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971525"/>
            <a:ext cx="10080624" cy="91069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Font typeface="StarSymbol"/>
              <a:buNone/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7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állomása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és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2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megállóhelye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van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7025041" y="2042100"/>
            <a:ext cx="2881484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198 m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hosszú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alagúttal</a:t>
            </a:r>
            <a:endParaRPr lang="en-US" b="1" dirty="0" smtClean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2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szépséges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viadukttal</a:t>
            </a:r>
            <a:endParaRPr lang="en-US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9" r="1860"/>
          <a:stretch/>
        </p:blipFill>
        <p:spPr>
          <a:xfrm>
            <a:off x="182968" y="2232109"/>
            <a:ext cx="6624000" cy="3996000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" r="2425"/>
          <a:stretch/>
        </p:blipFill>
        <p:spPr>
          <a:xfrm>
            <a:off x="7025041" y="3096109"/>
            <a:ext cx="2881484" cy="3132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000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5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Kép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0" t="1065" r="26524" b="1065"/>
          <a:stretch/>
        </p:blipFill>
        <p:spPr>
          <a:xfrm>
            <a:off x="7854525" y="1977586"/>
            <a:ext cx="2052000" cy="298800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104" y="1980000"/>
            <a:ext cx="1782000" cy="2376000"/>
          </a:xfrm>
          <a:prstGeom prst="rect">
            <a:avLst/>
          </a:prstGeom>
        </p:spPr>
      </p:pic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971525"/>
            <a:ext cx="10080624" cy="91069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Font typeface="StarSymbol"/>
              <a:buNone/>
            </a:pP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Számtalan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kirándulóhelyre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</a:t>
            </a:r>
            <a:r>
              <a:rPr lang="en-US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utazhatunk</a:t>
            </a:r>
            <a:r>
              <a:rPr lang="en-US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</a:rPr>
              <a:t> </a:t>
            </a: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0" r="13910"/>
          <a:stretch/>
        </p:blipFill>
        <p:spPr>
          <a:xfrm>
            <a:off x="4320232" y="3275781"/>
            <a:ext cx="3168000" cy="329184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6" t="9302" r="14246" b="2326"/>
          <a:stretch/>
        </p:blipFill>
        <p:spPr>
          <a:xfrm>
            <a:off x="215776" y="1979901"/>
            <a:ext cx="2813680" cy="2376000"/>
          </a:xfrm>
          <a:prstGeom prst="rect">
            <a:avLst/>
          </a:prstGeom>
        </p:spPr>
      </p:pic>
      <p:pic>
        <p:nvPicPr>
          <p:cNvPr id="28" name="Kép helye 3"/>
          <p:cNvPicPr>
            <a:picLocks noChangeAspect="1"/>
          </p:cNvPicPr>
          <p:nvPr/>
        </p:nvPicPr>
        <p:blipFill>
          <a:blip r:embed="rId14">
            <a:lum/>
            <a:alphaModFix/>
          </a:blip>
          <a:srcRect/>
          <a:stretch>
            <a:fillRect/>
          </a:stretch>
        </p:blipFill>
        <p:spPr>
          <a:xfrm>
            <a:off x="215776" y="4499917"/>
            <a:ext cx="3717360" cy="20908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Kép 12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16" b="23024"/>
          <a:stretch/>
        </p:blipFill>
        <p:spPr>
          <a:xfrm>
            <a:off x="7854525" y="5186797"/>
            <a:ext cx="2052000" cy="1404000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00" y="2282744"/>
            <a:ext cx="2667000" cy="685800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000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23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Dízel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-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és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gőzmozdonyokkal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dízel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motorvonatokkal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1" name="Kép helye 2"/>
          <p:cNvPicPr>
            <a:picLocks noChangeAspect="1"/>
          </p:cNvPicPr>
          <p:nvPr/>
        </p:nvPicPr>
        <p:blipFill>
          <a:blip r:embed="rId10">
            <a:lum/>
            <a:alphaModFix/>
          </a:blip>
          <a:srcRect/>
          <a:stretch>
            <a:fillRect/>
          </a:stretch>
        </p:blipFill>
        <p:spPr>
          <a:xfrm>
            <a:off x="337193" y="4459632"/>
            <a:ext cx="3528000" cy="1984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Kép helye 3"/>
          <p:cNvPicPr>
            <a:picLocks noChangeAspect="1"/>
          </p:cNvPicPr>
          <p:nvPr/>
        </p:nvPicPr>
        <p:blipFill rotWithShape="1">
          <a:blip r:embed="rId11">
            <a:lum/>
            <a:alphaModFix/>
          </a:blip>
          <a:srcRect l="8935" r="7"/>
          <a:stretch/>
        </p:blipFill>
        <p:spPr>
          <a:xfrm>
            <a:off x="338400" y="2056906"/>
            <a:ext cx="3528000" cy="21319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Kép helye 4"/>
          <p:cNvPicPr>
            <a:picLocks noChangeAspect="1"/>
          </p:cNvPicPr>
          <p:nvPr/>
        </p:nvPicPr>
        <p:blipFill rotWithShape="1">
          <a:blip r:embed="rId12">
            <a:lum/>
            <a:alphaModFix/>
          </a:blip>
          <a:srcRect b="13113"/>
          <a:stretch/>
        </p:blipFill>
        <p:spPr>
          <a:xfrm>
            <a:off x="4266042" y="2506395"/>
            <a:ext cx="5486400" cy="3575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768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39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Különféle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zárt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kilátó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és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speciális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vagonokkal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88856" y="2015869"/>
            <a:ext cx="3636000" cy="204525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2129" r="702" b="13023"/>
          <a:stretch/>
        </p:blipFill>
        <p:spPr>
          <a:xfrm>
            <a:off x="6288856" y="4140157"/>
            <a:ext cx="3636000" cy="252000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" r="17475"/>
          <a:stretch/>
        </p:blipFill>
        <p:spPr>
          <a:xfrm>
            <a:off x="182968" y="2232125"/>
            <a:ext cx="5940000" cy="4140000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768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7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Régi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berendezésekkel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eszközökkel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és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jelzőkkel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" name="Kép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40" y="1969200"/>
            <a:ext cx="4464000" cy="334800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2" b="733"/>
          <a:stretch/>
        </p:blipFill>
        <p:spPr>
          <a:xfrm>
            <a:off x="4824288" y="1962824"/>
            <a:ext cx="1440000" cy="2537393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856" y="1962823"/>
            <a:ext cx="3456000" cy="259200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68" y="5438370"/>
            <a:ext cx="733425" cy="1095375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219" y="3757744"/>
            <a:ext cx="44186" cy="44186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448" y="4989051"/>
            <a:ext cx="1440000" cy="1440000"/>
          </a:xfrm>
          <a:prstGeom prst="rect">
            <a:avLst/>
          </a:prstGeom>
        </p:spPr>
      </p:pic>
      <p:pic>
        <p:nvPicPr>
          <p:cNvPr id="19" name="Kép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238" y="4989051"/>
            <a:ext cx="1341369" cy="1440000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2930" y="4791051"/>
            <a:ext cx="613926" cy="1836000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616" y="4989600"/>
            <a:ext cx="1392941" cy="1440000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340" y="5565119"/>
            <a:ext cx="3528000" cy="864481"/>
          </a:xfrm>
          <a:prstGeom prst="rect">
            <a:avLst/>
          </a:prstGeom>
        </p:spPr>
      </p:pic>
      <p:pic>
        <p:nvPicPr>
          <p:cNvPr id="33" name="Kép 32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768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4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Hűvösvölgy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–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Otthon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vontatási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telep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és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múzeum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219" y="3757744"/>
            <a:ext cx="44186" cy="44186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48" y="1873151"/>
            <a:ext cx="8320000" cy="4680000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135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3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Kép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Hűvösvölgy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–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Otthon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vontatási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telep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és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múzeum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339" y="3757758"/>
            <a:ext cx="44186" cy="44186"/>
          </a:xfrm>
          <a:prstGeom prst="rect">
            <a:avLst/>
          </a:prstGeom>
        </p:spPr>
      </p:pic>
      <p:pic>
        <p:nvPicPr>
          <p:cNvPr id="35" name="Kép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24" name="Kép 2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32" name="Kép 3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34" name="Kép 3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56" y="2965623"/>
            <a:ext cx="495300" cy="2038350"/>
          </a:xfrm>
          <a:prstGeom prst="rect">
            <a:avLst/>
          </a:prstGeom>
        </p:spPr>
      </p:pic>
      <p:pic>
        <p:nvPicPr>
          <p:cNvPr id="28" name="Kép 27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135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64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Széchenyi-hegy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állomás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–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váltóállító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központ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219" y="3757744"/>
            <a:ext cx="44186" cy="44186"/>
          </a:xfrm>
          <a:prstGeom prst="rect">
            <a:avLst/>
          </a:prstGeom>
        </p:spPr>
      </p:pic>
      <p:pic>
        <p:nvPicPr>
          <p:cNvPr id="2" name="Kép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20" name="Kép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56" y="2965623"/>
            <a:ext cx="495300" cy="203835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00" y="1944000"/>
            <a:ext cx="8000000" cy="4500000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135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02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Megismerkedtünk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a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legfontosabb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jelzésekkel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219" y="3757744"/>
            <a:ext cx="44186" cy="44186"/>
          </a:xfrm>
          <a:prstGeom prst="rect">
            <a:avLst/>
          </a:prstGeom>
        </p:spPr>
      </p:pic>
      <p:pic>
        <p:nvPicPr>
          <p:cNvPr id="19" name="Kép helye 5"/>
          <p:cNvPicPr>
            <a:picLocks noChangeAspect="1"/>
          </p:cNvPicPr>
          <p:nvPr/>
        </p:nvPicPr>
        <p:blipFill>
          <a:blip r:embed="rId11">
            <a:lum/>
            <a:alphaModFix/>
          </a:blip>
          <a:srcRect/>
          <a:stretch>
            <a:fillRect/>
          </a:stretch>
        </p:blipFill>
        <p:spPr>
          <a:xfrm>
            <a:off x="383293" y="2732755"/>
            <a:ext cx="3432239" cy="22348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zövegdoboz 5"/>
          <p:cNvSpPr txBox="1"/>
          <p:nvPr/>
        </p:nvSpPr>
        <p:spPr>
          <a:xfrm>
            <a:off x="383293" y="1907629"/>
            <a:ext cx="2523866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Váltókezelő</a:t>
            </a:r>
            <a:endParaRPr lang="hu-HU" sz="3600" b="1" dirty="0">
              <a:solidFill>
                <a:schemeClr val="accent6">
                  <a:lumMod val="7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23" name="Szövegdoboz 22"/>
          <p:cNvSpPr txBox="1"/>
          <p:nvPr/>
        </p:nvSpPr>
        <p:spPr>
          <a:xfrm>
            <a:off x="383293" y="5201055"/>
            <a:ext cx="3432239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CC0000"/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Megállj</a:t>
            </a:r>
            <a:r>
              <a:rPr lang="en-US" sz="3600" b="1" dirty="0" smtClean="0">
                <a:solidFill>
                  <a:srgbClr val="CC0000"/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!</a:t>
            </a:r>
          </a:p>
          <a:p>
            <a:pPr algn="ctr"/>
            <a:r>
              <a:rPr lang="en-US" sz="36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Síppal</a:t>
            </a:r>
            <a:r>
              <a:rPr lang="en-US" sz="36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</a:t>
            </a:r>
            <a:r>
              <a:rPr lang="en-US" sz="36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ti-ti-ti</a:t>
            </a:r>
            <a:endParaRPr lang="hu-HU" sz="3600" b="1" dirty="0"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7" name="Kép 6"/>
          <p:cNvPicPr>
            <a:picLocks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524" y="2049970"/>
            <a:ext cx="2762250" cy="1800225"/>
          </a:xfrm>
          <a:prstGeom prst="rect">
            <a:avLst/>
          </a:prstGeom>
        </p:spPr>
      </p:pic>
      <p:pic>
        <p:nvPicPr>
          <p:cNvPr id="11" name="Kép 10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20" b="-820"/>
          <a:stretch/>
        </p:blipFill>
        <p:spPr>
          <a:xfrm>
            <a:off x="6956631" y="4038888"/>
            <a:ext cx="2761200" cy="2549261"/>
          </a:xfrm>
          <a:prstGeom prst="rect">
            <a:avLst/>
          </a:prstGeom>
        </p:spPr>
      </p:pic>
      <p:sp>
        <p:nvSpPr>
          <p:cNvPr id="28" name="Szövegdoboz 27"/>
          <p:cNvSpPr txBox="1"/>
          <p:nvPr/>
        </p:nvSpPr>
        <p:spPr>
          <a:xfrm>
            <a:off x="4423454" y="2050589"/>
            <a:ext cx="2304256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Közeledj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felém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!</a:t>
            </a:r>
          </a:p>
          <a:p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Síppal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ti-tááá</a:t>
            </a:r>
            <a:endParaRPr lang="hu-HU" sz="2400" b="1" dirty="0"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32" name="Szövegdoboz 31"/>
          <p:cNvSpPr txBox="1"/>
          <p:nvPr/>
        </p:nvSpPr>
        <p:spPr>
          <a:xfrm>
            <a:off x="4423454" y="4067869"/>
            <a:ext cx="2304256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Távolodj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tőlem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!</a:t>
            </a:r>
          </a:p>
          <a:p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Síppal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tááá</a:t>
            </a:r>
            <a:endParaRPr lang="hu-HU" sz="2400" b="1" dirty="0"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33" name="Kép 3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135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59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Megismerkedtünk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a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legfontosabb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jelzésekkel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219" y="3757744"/>
            <a:ext cx="44186" cy="44186"/>
          </a:xfrm>
          <a:prstGeom prst="rect">
            <a:avLst/>
          </a:prstGeom>
        </p:spPr>
      </p:pic>
      <p:sp>
        <p:nvSpPr>
          <p:cNvPr id="6" name="Szövegdoboz 5"/>
          <p:cNvSpPr txBox="1"/>
          <p:nvPr/>
        </p:nvSpPr>
        <p:spPr>
          <a:xfrm>
            <a:off x="385200" y="1907629"/>
            <a:ext cx="3719008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Vonat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menesztése</a:t>
            </a:r>
            <a:endParaRPr lang="hu-HU" sz="3600" b="1" dirty="0">
              <a:solidFill>
                <a:schemeClr val="accent6">
                  <a:lumMod val="7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368" y="2771725"/>
            <a:ext cx="4153846" cy="3600000"/>
          </a:xfrm>
          <a:prstGeom prst="rect">
            <a:avLst/>
          </a:prstGeom>
        </p:spPr>
      </p:pic>
      <p:sp>
        <p:nvSpPr>
          <p:cNvPr id="33" name="Szövegdoboz 32"/>
          <p:cNvSpPr txBox="1"/>
          <p:nvPr/>
        </p:nvSpPr>
        <p:spPr>
          <a:xfrm>
            <a:off x="6120432" y="1907629"/>
            <a:ext cx="311942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4.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Felhívás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az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indításra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!</a:t>
            </a:r>
          </a:p>
        </p:txBody>
      </p:sp>
      <p:pic>
        <p:nvPicPr>
          <p:cNvPr id="12" name="Kép 1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2" b="9260"/>
          <a:stretch/>
        </p:blipFill>
        <p:spPr>
          <a:xfrm>
            <a:off x="2702243" y="2742367"/>
            <a:ext cx="1689997" cy="1440000"/>
          </a:xfrm>
          <a:prstGeom prst="rect">
            <a:avLst/>
          </a:prstGeom>
        </p:spPr>
      </p:pic>
      <p:sp>
        <p:nvSpPr>
          <p:cNvPr id="34" name="Szövegdoboz 33"/>
          <p:cNvSpPr txBox="1"/>
          <p:nvPr/>
        </p:nvSpPr>
        <p:spPr>
          <a:xfrm>
            <a:off x="385200" y="2742108"/>
            <a:ext cx="1774792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1.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Felhívás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!</a:t>
            </a:r>
          </a:p>
        </p:txBody>
      </p:sp>
      <p:sp>
        <p:nvSpPr>
          <p:cNvPr id="35" name="Szövegdoboz 34"/>
          <p:cNvSpPr txBox="1"/>
          <p:nvPr/>
        </p:nvSpPr>
        <p:spPr>
          <a:xfrm>
            <a:off x="385200" y="4427909"/>
            <a:ext cx="4007858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2.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Vonatkísérők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a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helyükre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!</a:t>
            </a:r>
          </a:p>
        </p:txBody>
      </p:sp>
      <p:sp>
        <p:nvSpPr>
          <p:cNvPr id="36" name="Szövegdoboz 35"/>
          <p:cNvSpPr txBox="1"/>
          <p:nvPr/>
        </p:nvSpPr>
        <p:spPr>
          <a:xfrm>
            <a:off x="383431" y="4931965"/>
            <a:ext cx="4009627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Síppal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: 1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hosszú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jelzés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=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tááá</a:t>
            </a:r>
            <a:endParaRPr lang="hu-HU" sz="2400" b="1" dirty="0"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sp>
        <p:nvSpPr>
          <p:cNvPr id="37" name="Szövegdoboz 36"/>
          <p:cNvSpPr txBox="1"/>
          <p:nvPr/>
        </p:nvSpPr>
        <p:spPr>
          <a:xfrm>
            <a:off x="377077" y="5622428"/>
            <a:ext cx="4015981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3.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Indulásra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készen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(</a:t>
            </a:r>
            <a:r>
              <a:rPr lang="en-US" sz="2400" b="1" dirty="0" err="1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kalauzok</a:t>
            </a:r>
            <a:r>
              <a:rPr lang="en-US" sz="2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)</a:t>
            </a:r>
          </a:p>
        </p:txBody>
      </p:sp>
      <p:sp>
        <p:nvSpPr>
          <p:cNvPr id="38" name="Szövegdoboz 37"/>
          <p:cNvSpPr txBox="1"/>
          <p:nvPr/>
        </p:nvSpPr>
        <p:spPr>
          <a:xfrm>
            <a:off x="375309" y="6126484"/>
            <a:ext cx="4017749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Magasba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tartott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kar</a:t>
            </a:r>
            <a:r>
              <a:rPr lang="en-US" sz="2400" b="1" dirty="0" smtClean="0"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.</a:t>
            </a:r>
            <a:endParaRPr lang="hu-HU" sz="2400" b="1" dirty="0"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28" name="Kép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135" y="288000"/>
            <a:ext cx="7620016" cy="762002"/>
          </a:xfrm>
          <a:prstGeom prst="rect">
            <a:avLst/>
          </a:prstGeom>
        </p:spPr>
      </p:pic>
      <p:sp>
        <p:nvSpPr>
          <p:cNvPr id="2" name="Ellipszis 1"/>
          <p:cNvSpPr>
            <a:spLocks noChangeAspect="1"/>
          </p:cNvSpPr>
          <p:nvPr/>
        </p:nvSpPr>
        <p:spPr>
          <a:xfrm flipH="1">
            <a:off x="3045600" y="3114000"/>
            <a:ext cx="136080" cy="13609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4421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/>
        </p:nvSpPr>
        <p:spPr>
          <a:xfrm>
            <a:off x="0" y="6724624"/>
            <a:ext cx="10080625" cy="83505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8" y="184374"/>
            <a:ext cx="3057143" cy="1003175"/>
          </a:xfrm>
          <a:prstGeom prst="rect">
            <a:avLst/>
          </a:prstGeom>
        </p:spPr>
      </p:pic>
      <p:grpSp>
        <p:nvGrpSpPr>
          <p:cNvPr id="10" name="Csoportba foglalás 9"/>
          <p:cNvGrpSpPr>
            <a:grpSpLocks noChangeAspect="1"/>
          </p:cNvGrpSpPr>
          <p:nvPr/>
        </p:nvGrpSpPr>
        <p:grpSpPr>
          <a:xfrm>
            <a:off x="8020713" y="184374"/>
            <a:ext cx="1885812" cy="881735"/>
            <a:chOff x="7632600" y="163961"/>
            <a:chExt cx="2236947" cy="1045912"/>
          </a:xfrm>
        </p:grpSpPr>
        <p:pic>
          <p:nvPicPr>
            <p:cNvPr id="5" name="Kép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24972" y="169743"/>
              <a:ext cx="1044575" cy="1040130"/>
            </a:xfrm>
            <a:prstGeom prst="rect">
              <a:avLst/>
            </a:prstGeom>
          </p:spPr>
        </p:pic>
        <p:pic>
          <p:nvPicPr>
            <p:cNvPr id="4" name="Kép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32600" y="163961"/>
              <a:ext cx="1044000" cy="1044000"/>
            </a:xfrm>
            <a:prstGeom prst="rect">
              <a:avLst/>
            </a:prstGeom>
          </p:spPr>
        </p:pic>
      </p:grpSp>
      <p:grpSp>
        <p:nvGrpSpPr>
          <p:cNvPr id="31" name="Csoportba foglalás 30"/>
          <p:cNvGrpSpPr/>
          <p:nvPr/>
        </p:nvGrpSpPr>
        <p:grpSpPr>
          <a:xfrm>
            <a:off x="287784" y="6660157"/>
            <a:ext cx="9577064" cy="687363"/>
            <a:chOff x="287784" y="6694437"/>
            <a:chExt cx="9577064" cy="687363"/>
          </a:xfrm>
        </p:grpSpPr>
        <p:grpSp>
          <p:nvGrpSpPr>
            <p:cNvPr id="30" name="Csoportba foglalás 29"/>
            <p:cNvGrpSpPr/>
            <p:nvPr/>
          </p:nvGrpSpPr>
          <p:grpSpPr>
            <a:xfrm>
              <a:off x="5759573" y="6694437"/>
              <a:ext cx="4105275" cy="685800"/>
              <a:chOff x="5759573" y="6694437"/>
              <a:chExt cx="4105275" cy="685800"/>
            </a:xfrm>
          </p:grpSpPr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617073" y="6694437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759573" y="6694437"/>
                <a:ext cx="1485900" cy="685800"/>
              </a:xfrm>
              <a:prstGeom prst="rect">
                <a:avLst/>
              </a:prstGeom>
            </p:spPr>
          </p:pic>
          <p:pic>
            <p:nvPicPr>
              <p:cNvPr id="17" name="Kép 16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45473" y="6694437"/>
                <a:ext cx="1371600" cy="685800"/>
              </a:xfrm>
              <a:prstGeom prst="rect">
                <a:avLst/>
              </a:prstGeom>
            </p:spPr>
          </p:pic>
        </p:grpSp>
        <p:grpSp>
          <p:nvGrpSpPr>
            <p:cNvPr id="29" name="Csoportba foglalás 28"/>
            <p:cNvGrpSpPr/>
            <p:nvPr/>
          </p:nvGrpSpPr>
          <p:grpSpPr>
            <a:xfrm>
              <a:off x="287784" y="6696000"/>
              <a:ext cx="4105275" cy="685800"/>
              <a:chOff x="287784" y="6724624"/>
              <a:chExt cx="4105275" cy="685800"/>
            </a:xfrm>
          </p:grpSpPr>
          <p:pic>
            <p:nvPicPr>
              <p:cNvPr id="25" name="Kép 2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7784" y="6724624"/>
                <a:ext cx="1247775" cy="685800"/>
              </a:xfrm>
              <a:prstGeom prst="rect">
                <a:avLst/>
              </a:prstGeom>
            </p:spPr>
          </p:pic>
          <p:pic>
            <p:nvPicPr>
              <p:cNvPr id="26" name="Kép 25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5559" y="6724624"/>
                <a:ext cx="1371600" cy="685800"/>
              </a:xfrm>
              <a:prstGeom prst="rect">
                <a:avLst/>
              </a:prstGeom>
            </p:spPr>
          </p:pic>
          <p:pic>
            <p:nvPicPr>
              <p:cNvPr id="27" name="Kép 2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07159" y="6724624"/>
                <a:ext cx="1485900" cy="685800"/>
              </a:xfrm>
              <a:prstGeom prst="rect">
                <a:avLst/>
              </a:prstGeom>
            </p:spPr>
          </p:pic>
        </p:grpSp>
      </p:grpSp>
      <p:sp>
        <p:nvSpPr>
          <p:cNvPr id="22" name="Cím 1"/>
          <p:cNvSpPr txBox="1">
            <a:spLocks/>
          </p:cNvSpPr>
          <p:nvPr/>
        </p:nvSpPr>
        <p:spPr>
          <a:xfrm>
            <a:off x="1" y="1054779"/>
            <a:ext cx="10080624" cy="74514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anchor="ctr">
            <a:spAutoFit/>
          </a:bodyPr>
          <a:lstStyle>
            <a:defPPr lvl="0">
              <a:buSzPct val="45000"/>
              <a:buFont typeface="StarSymbol"/>
              <a:buNone/>
              <a:defRPr/>
            </a:defPPr>
            <a:lvl1pPr lvl="0" algn="ctr" rtl="0" hangingPunct="0">
              <a:buSzPct val="45000"/>
              <a:buFont typeface="StarSymbol"/>
              <a:buChar char="●"/>
              <a:tabLst/>
              <a:defRPr lang="hu-HU" sz="4400" b="0" i="0" u="none" strike="noStrike" kern="1200">
                <a:ln>
                  <a:noFill/>
                </a:ln>
                <a:latin typeface="Arial" pitchFamily="18"/>
              </a:defRPr>
            </a:lvl1pPr>
            <a:lvl2pPr lvl="1">
              <a:buSzPct val="45000"/>
              <a:buFont typeface="StarSymbol"/>
              <a:buChar char="●"/>
              <a:defRPr/>
            </a:lvl2pPr>
            <a:lvl3pPr lvl="2">
              <a:buSzPct val="45000"/>
              <a:buFont typeface="StarSymbol"/>
              <a:buChar char="●"/>
              <a:defRPr/>
            </a:lvl3pPr>
            <a:lvl4pPr lvl="3">
              <a:buSzPct val="45000"/>
              <a:buFont typeface="StarSymbol"/>
              <a:buChar char="●"/>
              <a:defRPr/>
            </a:lvl4pPr>
            <a:lvl5pPr lvl="4">
              <a:buSzPct val="45000"/>
              <a:buFont typeface="StarSymbol"/>
              <a:buChar char="●"/>
              <a:defRPr/>
            </a:lvl5pPr>
            <a:lvl6pPr lvl="5">
              <a:buSzPct val="45000"/>
              <a:buFont typeface="StarSymbol"/>
              <a:buChar char="●"/>
              <a:defRPr/>
            </a:lvl6pPr>
            <a:lvl7pPr lvl="6">
              <a:buSzPct val="45000"/>
              <a:buFont typeface="StarSymbol"/>
              <a:buChar char="●"/>
              <a:defRPr/>
            </a:lvl7pPr>
            <a:lvl8pPr lvl="7">
              <a:buSzPct val="45000"/>
              <a:buFont typeface="StarSymbol"/>
              <a:buChar char="●"/>
              <a:defRPr/>
            </a:lvl8pPr>
            <a:lvl9pPr lvl="8">
              <a:buSzPct val="45000"/>
              <a:buFont typeface="StarSymbol"/>
              <a:buChar char="●"/>
              <a:defRPr/>
            </a:lvl9pPr>
          </a:lstStyle>
          <a:p>
            <a:pPr>
              <a:lnSpc>
                <a:spcPct val="150000"/>
              </a:lnSpc>
              <a:buNone/>
            </a:pP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Te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is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lehetsz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gyermekvasutas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  <a:effectLst>
                  <a:outerShdw dist="17961" dir="2700000">
                    <a:scrgbClr r="0" g="0" b="0"/>
                  </a:outerShdw>
                </a:effectLst>
                <a:latin typeface="Calibri" pitchFamily="34" charset="0"/>
                <a:cs typeface="Arial" pitchFamily="34" charset="0"/>
              </a:rPr>
              <a:t>, ha…</a:t>
            </a:r>
            <a:endParaRPr lang="en-US" sz="3600" b="1" dirty="0">
              <a:solidFill>
                <a:schemeClr val="bg1">
                  <a:lumMod val="95000"/>
                </a:schemeClr>
              </a:solidFill>
              <a:effectLst>
                <a:outerShdw dist="17961" dir="2700000">
                  <a:scrgbClr r="0" g="0" b="0"/>
                </a:outerShdw>
              </a:effectLst>
              <a:latin typeface="Calibri" pitchFamily="34" charset="0"/>
              <a:cs typeface="Arial" pitchFamily="34" charset="0"/>
            </a:endParaRPr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219" y="3757744"/>
            <a:ext cx="44186" cy="44186"/>
          </a:xfrm>
          <a:prstGeom prst="rect">
            <a:avLst/>
          </a:prstGeom>
        </p:spPr>
      </p:pic>
      <p:pic>
        <p:nvPicPr>
          <p:cNvPr id="19" name="Kép helye 2"/>
          <p:cNvPicPr>
            <a:picLocks noChangeAspect="1"/>
          </p:cNvPicPr>
          <p:nvPr/>
        </p:nvPicPr>
        <p:blipFill rotWithShape="1">
          <a:blip r:embed="rId11">
            <a:lum/>
            <a:alphaModFix/>
          </a:blip>
          <a:srcRect t="9766" b="-88"/>
          <a:stretch/>
        </p:blipFill>
        <p:spPr>
          <a:xfrm>
            <a:off x="511008" y="2160000"/>
            <a:ext cx="3233160" cy="39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Kép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0" y="2160000"/>
            <a:ext cx="5280000" cy="3960000"/>
          </a:xfrm>
          <a:prstGeom prst="rect">
            <a:avLst/>
          </a:prstGeom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000" y="288000"/>
            <a:ext cx="7620016" cy="76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2853</TotalTime>
  <Words>1264</Words>
  <Application>Microsoft Office PowerPoint</Application>
  <PresentationFormat>Egyéni</PresentationFormat>
  <Paragraphs>72</Paragraphs>
  <Slides>16</Slides>
  <Notes>16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7" baseType="lpstr">
      <vt:lpstr>Alapértelmezett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Gyermekvasút régen és ma</dc:title>
  <dc:creator>Tarpai Orsi</dc:creator>
  <cp:lastModifiedBy>Gyori.Beata</cp:lastModifiedBy>
  <cp:revision>108</cp:revision>
  <dcterms:created xsi:type="dcterms:W3CDTF">2015-01-13T10:23:14Z</dcterms:created>
  <dcterms:modified xsi:type="dcterms:W3CDTF">2015-01-25T20:40:26Z</dcterms:modified>
</cp:coreProperties>
</file>